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9" r:id="rId3"/>
    <p:sldId id="258" r:id="rId4"/>
    <p:sldId id="274" r:id="rId5"/>
    <p:sldId id="293" r:id="rId6"/>
    <p:sldId id="350" r:id="rId7"/>
    <p:sldId id="270" r:id="rId8"/>
    <p:sldId id="262" r:id="rId9"/>
    <p:sldId id="277" r:id="rId10"/>
    <p:sldId id="278" r:id="rId11"/>
    <p:sldId id="279" r:id="rId12"/>
    <p:sldId id="348" r:id="rId13"/>
    <p:sldId id="281" r:id="rId14"/>
    <p:sldId id="301" r:id="rId15"/>
    <p:sldId id="302" r:id="rId16"/>
    <p:sldId id="280" r:id="rId17"/>
    <p:sldId id="303" r:id="rId18"/>
    <p:sldId id="299" r:id="rId19"/>
    <p:sldId id="351" r:id="rId20"/>
    <p:sldId id="304" r:id="rId21"/>
    <p:sldId id="354" r:id="rId22"/>
    <p:sldId id="356" r:id="rId23"/>
    <p:sldId id="357" r:id="rId24"/>
  </p:sldIdLst>
  <p:sldSz cx="9144000" cy="6858000" type="screen4x3"/>
  <p:notesSz cx="9872663" cy="6791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7731" autoAdjust="0"/>
    <p:restoredTop sz="59449" autoAdjust="0"/>
  </p:normalViewPr>
  <p:slideViewPr>
    <p:cSldViewPr>
      <p:cViewPr>
        <p:scale>
          <a:sx n="60" d="100"/>
          <a:sy n="60" d="100"/>
        </p:scale>
        <p:origin x="-1806"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ul\Desktop\The%20Hidden%20Strengths%20of%20PWS\Hidden%20strengt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ul\Desktop\The%20Hidden%20Strengths%20of%20PWS\Hidden%20strengt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882847879287769"/>
          <c:y val="6.2549727717706421E-2"/>
          <c:w val="0.52164553072084763"/>
          <c:h val="0.9099851389446747"/>
        </c:manualLayout>
      </c:layout>
      <c:barChart>
        <c:barDir val="bar"/>
        <c:grouping val="clustered"/>
        <c:varyColors val="0"/>
        <c:ser>
          <c:idx val="0"/>
          <c:order val="0"/>
          <c:invertIfNegative val="0"/>
          <c:cat>
            <c:strRef>
              <c:f>'Hidden strengths'!$D$31:$N$31</c:f>
              <c:strCache>
                <c:ptCount val="11"/>
                <c:pt idx="0">
                  <c:v>its made me more empathetic</c:v>
                </c:pt>
                <c:pt idx="1">
                  <c:v>more receptive/aware of others/sensitive</c:v>
                </c:pt>
                <c:pt idx="2">
                  <c:v>made me more wise</c:v>
                </c:pt>
                <c:pt idx="3">
                  <c:v>more determined</c:v>
                </c:pt>
                <c:pt idx="4">
                  <c:v>more considerate</c:v>
                </c:pt>
                <c:pt idx="5">
                  <c:v>more accepting/tolerant/non-judgemental</c:v>
                </c:pt>
                <c:pt idx="6">
                  <c:v>more creative</c:v>
                </c:pt>
                <c:pt idx="7">
                  <c:v>more musical</c:v>
                </c:pt>
                <c:pt idx="8">
                  <c:v>more social</c:v>
                </c:pt>
                <c:pt idx="9">
                  <c:v>more confident/secure</c:v>
                </c:pt>
                <c:pt idx="10">
                  <c:v>more trustworthy/open/honest</c:v>
                </c:pt>
              </c:strCache>
            </c:strRef>
          </c:cat>
          <c:val>
            <c:numRef>
              <c:f>'Hidden strengths'!$D$32:$N$32</c:f>
              <c:numCache>
                <c:formatCode>0</c:formatCode>
                <c:ptCount val="11"/>
                <c:pt idx="0">
                  <c:v>12</c:v>
                </c:pt>
                <c:pt idx="1">
                  <c:v>11</c:v>
                </c:pt>
                <c:pt idx="2">
                  <c:v>7</c:v>
                </c:pt>
                <c:pt idx="3">
                  <c:v>6</c:v>
                </c:pt>
                <c:pt idx="4">
                  <c:v>3</c:v>
                </c:pt>
                <c:pt idx="5">
                  <c:v>3</c:v>
                </c:pt>
                <c:pt idx="6">
                  <c:v>3</c:v>
                </c:pt>
                <c:pt idx="7">
                  <c:v>3</c:v>
                </c:pt>
                <c:pt idx="8">
                  <c:v>3</c:v>
                </c:pt>
                <c:pt idx="9">
                  <c:v>2</c:v>
                </c:pt>
                <c:pt idx="10">
                  <c:v>2</c:v>
                </c:pt>
              </c:numCache>
            </c:numRef>
          </c:val>
        </c:ser>
        <c:dLbls>
          <c:showLegendKey val="0"/>
          <c:showVal val="0"/>
          <c:showCatName val="0"/>
          <c:showSerName val="0"/>
          <c:showPercent val="0"/>
          <c:showBubbleSize val="0"/>
        </c:dLbls>
        <c:gapWidth val="150"/>
        <c:axId val="234096128"/>
        <c:axId val="234097664"/>
      </c:barChart>
      <c:catAx>
        <c:axId val="234096128"/>
        <c:scaling>
          <c:orientation val="maxMin"/>
        </c:scaling>
        <c:delete val="0"/>
        <c:axPos val="l"/>
        <c:majorTickMark val="out"/>
        <c:minorTickMark val="none"/>
        <c:tickLblPos val="nextTo"/>
        <c:txPr>
          <a:bodyPr/>
          <a:lstStyle/>
          <a:p>
            <a:pPr>
              <a:defRPr sz="1400"/>
            </a:pPr>
            <a:endParaRPr lang="en-US"/>
          </a:p>
        </c:txPr>
        <c:crossAx val="234097664"/>
        <c:crosses val="autoZero"/>
        <c:auto val="1"/>
        <c:lblAlgn val="ctr"/>
        <c:lblOffset val="100"/>
        <c:noMultiLvlLbl val="0"/>
      </c:catAx>
      <c:valAx>
        <c:axId val="234097664"/>
        <c:scaling>
          <c:orientation val="minMax"/>
        </c:scaling>
        <c:delete val="0"/>
        <c:axPos val="t"/>
        <c:majorGridlines/>
        <c:numFmt formatCode="0" sourceLinked="1"/>
        <c:majorTickMark val="out"/>
        <c:minorTickMark val="none"/>
        <c:tickLblPos val="nextTo"/>
        <c:crossAx val="2340961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'Hidden strengths'!$R$31:$V$31</c:f>
              <c:strCache>
                <c:ptCount val="5"/>
                <c:pt idx="0">
                  <c:v>it makes people more understanding of  stammering/disability</c:v>
                </c:pt>
                <c:pt idx="1">
                  <c:v>it benefits other stammerers via self-help groups</c:v>
                </c:pt>
                <c:pt idx="2">
                  <c:v>it inspires others to achieve</c:v>
                </c:pt>
                <c:pt idx="3">
                  <c:v>it helps others open up</c:v>
                </c:pt>
                <c:pt idx="4">
                  <c:v>it inspires Patience</c:v>
                </c:pt>
              </c:strCache>
            </c:strRef>
          </c:cat>
          <c:val>
            <c:numRef>
              <c:f>'Hidden strengths'!$R$32:$V$32</c:f>
              <c:numCache>
                <c:formatCode>0</c:formatCode>
                <c:ptCount val="5"/>
                <c:pt idx="0">
                  <c:v>7</c:v>
                </c:pt>
                <c:pt idx="1">
                  <c:v>6</c:v>
                </c:pt>
                <c:pt idx="2">
                  <c:v>4</c:v>
                </c:pt>
                <c:pt idx="3">
                  <c:v>4</c:v>
                </c:pt>
                <c:pt idx="4">
                  <c:v>1</c:v>
                </c:pt>
              </c:numCache>
            </c:numRef>
          </c:val>
        </c:ser>
        <c:dLbls>
          <c:showLegendKey val="0"/>
          <c:showVal val="0"/>
          <c:showCatName val="0"/>
          <c:showSerName val="0"/>
          <c:showPercent val="0"/>
          <c:showBubbleSize val="0"/>
        </c:dLbls>
        <c:gapWidth val="150"/>
        <c:axId val="242465024"/>
        <c:axId val="242466816"/>
      </c:barChart>
      <c:catAx>
        <c:axId val="242465024"/>
        <c:scaling>
          <c:orientation val="maxMin"/>
        </c:scaling>
        <c:delete val="0"/>
        <c:axPos val="l"/>
        <c:majorTickMark val="out"/>
        <c:minorTickMark val="none"/>
        <c:tickLblPos val="nextTo"/>
        <c:txPr>
          <a:bodyPr/>
          <a:lstStyle/>
          <a:p>
            <a:pPr>
              <a:defRPr sz="1800"/>
            </a:pPr>
            <a:endParaRPr lang="en-US"/>
          </a:p>
        </c:txPr>
        <c:crossAx val="242466816"/>
        <c:crosses val="autoZero"/>
        <c:auto val="1"/>
        <c:lblAlgn val="ctr"/>
        <c:lblOffset val="100"/>
        <c:noMultiLvlLbl val="0"/>
      </c:catAx>
      <c:valAx>
        <c:axId val="242466816"/>
        <c:scaling>
          <c:orientation val="minMax"/>
        </c:scaling>
        <c:delete val="0"/>
        <c:axPos val="t"/>
        <c:majorGridlines/>
        <c:numFmt formatCode="0" sourceLinked="1"/>
        <c:majorTickMark val="out"/>
        <c:minorTickMark val="none"/>
        <c:tickLblPos val="nextTo"/>
        <c:crossAx val="24246502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616" cy="3396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1741" y="0"/>
            <a:ext cx="4278616" cy="339621"/>
          </a:xfrm>
          <a:prstGeom prst="rect">
            <a:avLst/>
          </a:prstGeom>
        </p:spPr>
        <p:txBody>
          <a:bodyPr vert="horz" lIns="91440" tIns="45720" rIns="91440" bIns="45720" rtlCol="0"/>
          <a:lstStyle>
            <a:lvl1pPr algn="r">
              <a:defRPr sz="1200"/>
            </a:lvl1pPr>
          </a:lstStyle>
          <a:p>
            <a:fld id="{C085C3A7-E808-4DE3-80A4-39DAAF129477}" type="datetimeFigureOut">
              <a:rPr lang="en-GB" smtClean="0"/>
              <a:pPr/>
              <a:t>24/09/2016</a:t>
            </a:fld>
            <a:endParaRPr lang="en-GB"/>
          </a:p>
        </p:txBody>
      </p:sp>
      <p:sp>
        <p:nvSpPr>
          <p:cNvPr id="4" name="Footer Placeholder 3"/>
          <p:cNvSpPr>
            <a:spLocks noGrp="1"/>
          </p:cNvSpPr>
          <p:nvPr>
            <p:ph type="ftr" sz="quarter" idx="2"/>
          </p:nvPr>
        </p:nvSpPr>
        <p:spPr>
          <a:xfrm>
            <a:off x="0" y="6450612"/>
            <a:ext cx="4278616" cy="3396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1741" y="6450612"/>
            <a:ext cx="4278616" cy="339620"/>
          </a:xfrm>
          <a:prstGeom prst="rect">
            <a:avLst/>
          </a:prstGeom>
        </p:spPr>
        <p:txBody>
          <a:bodyPr vert="horz" lIns="91440" tIns="45720" rIns="91440" bIns="45720" rtlCol="0" anchor="b"/>
          <a:lstStyle>
            <a:lvl1pPr algn="r">
              <a:defRPr sz="1200"/>
            </a:lvl1pPr>
          </a:lstStyle>
          <a:p>
            <a:fld id="{71C0A367-92AF-4FAC-89CE-F71FA46DFCC8}" type="slidenum">
              <a:rPr lang="en-GB" smtClean="0"/>
              <a:pPr/>
              <a:t>‹#›</a:t>
            </a:fld>
            <a:endParaRPr lang="en-GB"/>
          </a:p>
        </p:txBody>
      </p:sp>
    </p:spTree>
    <p:extLst>
      <p:ext uri="{BB962C8B-B14F-4D97-AF65-F5344CB8AC3E}">
        <p14:creationId xmlns:p14="http://schemas.microsoft.com/office/powerpoint/2010/main" val="3195548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763" y="0"/>
            <a:ext cx="4278312" cy="339725"/>
          </a:xfrm>
          <a:prstGeom prst="rect">
            <a:avLst/>
          </a:prstGeom>
        </p:spPr>
        <p:txBody>
          <a:bodyPr vert="horz" lIns="91440" tIns="45720" rIns="91440" bIns="45720" rtlCol="0"/>
          <a:lstStyle>
            <a:lvl1pPr algn="r">
              <a:defRPr sz="1200"/>
            </a:lvl1pPr>
          </a:lstStyle>
          <a:p>
            <a:fld id="{2D11E2D5-CAEB-4B29-890C-234176F1EA84}" type="datetimeFigureOut">
              <a:rPr lang="en-GB" smtClean="0"/>
              <a:pPr/>
              <a:t>24/09/2016</a:t>
            </a:fld>
            <a:endParaRPr lang="en-GB"/>
          </a:p>
        </p:txBody>
      </p:sp>
      <p:sp>
        <p:nvSpPr>
          <p:cNvPr id="4" name="Slide Image Placeholder 3"/>
          <p:cNvSpPr>
            <a:spLocks noGrp="1" noRot="1" noChangeAspect="1"/>
          </p:cNvSpPr>
          <p:nvPr>
            <p:ph type="sldImg" idx="2"/>
          </p:nvPr>
        </p:nvSpPr>
        <p:spPr>
          <a:xfrm>
            <a:off x="3240088" y="509588"/>
            <a:ext cx="3394075" cy="254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425" y="3225800"/>
            <a:ext cx="7897813" cy="30559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0013"/>
            <a:ext cx="4278313"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763" y="6450013"/>
            <a:ext cx="4278312" cy="339725"/>
          </a:xfrm>
          <a:prstGeom prst="rect">
            <a:avLst/>
          </a:prstGeom>
        </p:spPr>
        <p:txBody>
          <a:bodyPr vert="horz" lIns="91440" tIns="45720" rIns="91440" bIns="45720" rtlCol="0" anchor="b"/>
          <a:lstStyle>
            <a:lvl1pPr algn="r">
              <a:defRPr sz="1200"/>
            </a:lvl1pPr>
          </a:lstStyle>
          <a:p>
            <a:fld id="{1E5AA72C-9C7C-469D-9D4C-A38783640560}" type="slidenum">
              <a:rPr lang="en-GB" smtClean="0"/>
              <a:pPr/>
              <a:t>‹#›</a:t>
            </a:fld>
            <a:endParaRPr lang="en-GB"/>
          </a:p>
        </p:txBody>
      </p:sp>
    </p:spTree>
    <p:extLst>
      <p:ext uri="{BB962C8B-B14F-4D97-AF65-F5344CB8AC3E}">
        <p14:creationId xmlns:p14="http://schemas.microsoft.com/office/powerpoint/2010/main" val="267095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Throughout my childhood and adolescence</a:t>
            </a:r>
            <a:r>
              <a:rPr lang="en-GB" baseline="0" dirty="0" smtClean="0"/>
              <a:t>, if someone had asked me what impact stammering had had on me, my response would have been entirely negative. I would have focussed on how much it interfered with my ability to communicate and to interact socially with other people, and how it was preventing me from fulfilling my potential. </a:t>
            </a:r>
          </a:p>
          <a:p>
            <a:r>
              <a:rPr lang="en-GB" baseline="0" dirty="0" smtClean="0"/>
              <a:t>As I’ve grown older, and its severity has decreased, I’ve found myself increasingly able to contemplate the possibility that at least some of my earlier experiences of stammering may actually have been beneficial to me. </a:t>
            </a:r>
          </a:p>
          <a:p>
            <a:r>
              <a:rPr lang="en-GB" baseline="0" dirty="0" smtClean="0"/>
              <a:t>Anyway, t</a:t>
            </a:r>
            <a:r>
              <a:rPr lang="en-GB" dirty="0" smtClean="0"/>
              <a:t>his year, motivated</a:t>
            </a:r>
            <a:r>
              <a:rPr lang="en-GB" baseline="0" dirty="0" smtClean="0"/>
              <a:t> by my own experiences,</a:t>
            </a:r>
            <a:r>
              <a:rPr lang="en-GB" dirty="0" smtClean="0"/>
              <a:t> I decided to conduct a small survey asking other people</a:t>
            </a:r>
            <a:r>
              <a:rPr lang="en-GB" baseline="0" dirty="0" smtClean="0"/>
              <a:t> who stammer to describe any positive impacts that stammering has had on their lives. My hope was that </a:t>
            </a:r>
            <a:r>
              <a:rPr lang="en-GB" dirty="0" smtClean="0"/>
              <a:t>the survey might </a:t>
            </a:r>
            <a:r>
              <a:rPr lang="en-GB" baseline="0" dirty="0" smtClean="0"/>
              <a:t>shed some light on </a:t>
            </a:r>
            <a:r>
              <a:rPr lang="en-GB" dirty="0" smtClean="0"/>
              <a:t>a question that has been at the back of my mind for some time,</a:t>
            </a:r>
            <a:r>
              <a:rPr lang="en-GB" baseline="0" dirty="0" smtClean="0"/>
              <a:t> which is... Is stammering associated with any positive attributes? In other words, do people who stammer have any special qualities or strengths? </a:t>
            </a:r>
          </a:p>
          <a:p>
            <a:r>
              <a:rPr lang="en-GB" baseline="0" dirty="0" smtClean="0"/>
              <a:t>This slideshow summarises the results.</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Conscious</a:t>
            </a:r>
            <a:r>
              <a:rPr lang="en-GB" baseline="0" dirty="0" smtClean="0"/>
              <a:t> of the Hughes and </a:t>
            </a:r>
            <a:r>
              <a:rPr lang="en-GB" baseline="0" dirty="0" err="1" smtClean="0"/>
              <a:t>Strugalla</a:t>
            </a:r>
            <a:r>
              <a:rPr lang="en-GB" baseline="0" dirty="0" smtClean="0"/>
              <a:t> findings</a:t>
            </a:r>
            <a:r>
              <a:rPr lang="en-GB" dirty="0" smtClean="0"/>
              <a:t>, I then proceeded to design my own online survey that asked </a:t>
            </a:r>
            <a:r>
              <a:rPr lang="en-GB" dirty="0" err="1" smtClean="0"/>
              <a:t>stammerers</a:t>
            </a:r>
            <a:r>
              <a:rPr lang="en-GB" dirty="0" smtClean="0"/>
              <a:t> to describe their</a:t>
            </a:r>
            <a:r>
              <a:rPr lang="en-GB" baseline="0" dirty="0" smtClean="0"/>
              <a:t> perceptions of any positive influence their stammering has had on their own lives and on the lives of others</a:t>
            </a:r>
            <a:r>
              <a:rPr lang="en-GB" dirty="0" smtClean="0"/>
              <a:t>. The exact wording was...</a:t>
            </a:r>
          </a:p>
          <a:p>
            <a:r>
              <a:rPr lang="en-GB" sz="1200" dirty="0" smtClean="0"/>
              <a:t>“Please describe any ways in which your experiences of stammering have had a lasting positive influence on your own life and personality.”</a:t>
            </a:r>
          </a:p>
          <a:p>
            <a:endParaRPr lang="en-GB" sz="1200" dirty="0" smtClean="0"/>
          </a:p>
          <a:p>
            <a:r>
              <a:rPr lang="en-GB" sz="1200" dirty="0" smtClean="0"/>
              <a:t>And secondly ...”Describe any ways in which your stammering has had a lasting positive influence on the lives of other people you know or have come into contact with.”</a:t>
            </a:r>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emailed requests, to the British Stammering Association and also a number of other stammering self-help groups,  for</a:t>
            </a:r>
            <a:r>
              <a:rPr lang="en-GB" baseline="0" dirty="0" smtClean="0"/>
              <a:t> people who stammer to fill in the online questionnaire. In total 28 questionnaires were completed.</a:t>
            </a:r>
          </a:p>
        </p:txBody>
      </p:sp>
      <p:sp>
        <p:nvSpPr>
          <p:cNvPr id="4" name="Slide Number Placeholder 3"/>
          <p:cNvSpPr>
            <a:spLocks noGrp="1"/>
          </p:cNvSpPr>
          <p:nvPr>
            <p:ph type="sldNum" sz="quarter" idx="10"/>
          </p:nvPr>
        </p:nvSpPr>
        <p:spPr/>
        <p:txBody>
          <a:bodyPr/>
          <a:lstStyle/>
          <a:p>
            <a:fld id="{1E5AA72C-9C7C-469D-9D4C-A38783640560}"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It’s worth noting that </a:t>
            </a:r>
            <a:r>
              <a:rPr lang="en-GB" dirty="0" err="1" smtClean="0"/>
              <a:t>stammerers</a:t>
            </a:r>
            <a:r>
              <a:rPr lang="en-GB" baseline="0" dirty="0" smtClean="0"/>
              <a:t> who are in touch with self-help groups are generally quite well informed about stammering, and generally relatively accepting of their condition. So they may not be entirely representative of </a:t>
            </a:r>
            <a:r>
              <a:rPr lang="en-GB" baseline="0" dirty="0" err="1" smtClean="0"/>
              <a:t>stammerers</a:t>
            </a:r>
            <a:r>
              <a:rPr lang="en-GB" baseline="0" dirty="0" smtClean="0"/>
              <a:t> in the wider population.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 you can see here, the respondents included a mix of people with both covert and overt stammers.</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1E5AA72C-9C7C-469D-9D4C-A38783640560}"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Here’s a summary </a:t>
            </a:r>
            <a:r>
              <a:rPr lang="en-GB" baseline="0" dirty="0" smtClean="0"/>
              <a:t>the most frequent responses to the first question... </a:t>
            </a:r>
          </a:p>
          <a:p>
            <a:endParaRPr lang="en-GB" sz="1200" dirty="0" smtClean="0">
              <a:solidFill>
                <a:srgbClr val="FF0000"/>
              </a:solidFill>
            </a:endParaRPr>
          </a:p>
          <a:p>
            <a:r>
              <a:rPr lang="en-GB" sz="1200" dirty="0" smtClean="0">
                <a:solidFill>
                  <a:srgbClr val="FF0000"/>
                </a:solidFill>
              </a:rPr>
              <a:t>As you can see, the most</a:t>
            </a:r>
            <a:r>
              <a:rPr lang="en-GB" sz="1200" baseline="0" dirty="0" smtClean="0">
                <a:solidFill>
                  <a:srgbClr val="FF0000"/>
                </a:solidFill>
              </a:rPr>
              <a:t> common responses involved empathy, receptiveness, sensitivity and/or awareness of others. </a:t>
            </a:r>
          </a:p>
          <a:p>
            <a:endParaRPr lang="en-GB" sz="1200" baseline="0" dirty="0" smtClean="0">
              <a:solidFill>
                <a:srgbClr val="FF0000"/>
              </a:solidFill>
            </a:endParaRPr>
          </a:p>
          <a:p>
            <a:r>
              <a:rPr lang="en-GB" sz="1200" baseline="0" dirty="0" smtClean="0">
                <a:solidFill>
                  <a:srgbClr val="FF0000"/>
                </a:solidFill>
              </a:rPr>
              <a:t>These responses directly from people who stammer are broadly similar to those elicited by the Hughes and </a:t>
            </a:r>
            <a:r>
              <a:rPr lang="en-GB" sz="1200" baseline="0" dirty="0" err="1" smtClean="0">
                <a:solidFill>
                  <a:srgbClr val="FF0000"/>
                </a:solidFill>
              </a:rPr>
              <a:t>Strugalla</a:t>
            </a:r>
            <a:r>
              <a:rPr lang="en-GB" sz="1200" baseline="0" dirty="0" smtClean="0">
                <a:solidFill>
                  <a:srgbClr val="FF0000"/>
                </a:solidFill>
              </a:rPr>
              <a:t> survey (which investigated the positive aspects of </a:t>
            </a:r>
            <a:r>
              <a:rPr lang="en-GB" sz="1200" baseline="0" dirty="0" err="1" smtClean="0">
                <a:solidFill>
                  <a:srgbClr val="FF0000"/>
                </a:solidFill>
              </a:rPr>
              <a:t>stammerers</a:t>
            </a:r>
            <a:r>
              <a:rPr lang="en-GB" sz="1200" baseline="0" dirty="0" smtClean="0">
                <a:solidFill>
                  <a:srgbClr val="FF0000"/>
                </a:solidFill>
              </a:rPr>
              <a:t> as perceived by the general public).</a:t>
            </a:r>
          </a:p>
          <a:p>
            <a:endParaRPr lang="en-GB" sz="1200" baseline="0" dirty="0" smtClean="0">
              <a:solidFill>
                <a:srgbClr val="FF0000"/>
              </a:solidFill>
            </a:endParaRPr>
          </a:p>
          <a:p>
            <a:r>
              <a:rPr lang="en-GB" sz="1200" baseline="0" dirty="0" smtClean="0">
                <a:solidFill>
                  <a:srgbClr val="FF0000"/>
                </a:solidFill>
              </a:rPr>
              <a:t>In the next few slides I’ve copied some of the more informative responses</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Here are some examples of participants’ actual responses to the first question...</a:t>
            </a:r>
            <a:endParaRPr lang="en-GB" sz="1200" dirty="0" smtClean="0">
              <a:solidFill>
                <a:schemeClr val="accent1"/>
              </a:solidFill>
            </a:endParaRPr>
          </a:p>
          <a:p>
            <a:endParaRPr lang="en-GB" sz="1200" dirty="0" smtClean="0">
              <a:solidFill>
                <a:schemeClr val="accent1"/>
              </a:solidFill>
            </a:endParaRPr>
          </a:p>
          <a:p>
            <a:r>
              <a:rPr lang="en-GB" sz="1200" dirty="0" smtClean="0"/>
              <a:t>I feel that stammering goes hand in hand with having a greater sense of empathy with others. I being hypersensitive to others perception of me, I have been able to become very attuned to what others are thinking and feeling. </a:t>
            </a:r>
          </a:p>
          <a:p>
            <a:endParaRPr lang="en-GB" sz="1200" dirty="0" smtClean="0"/>
          </a:p>
          <a:p>
            <a:r>
              <a:rPr lang="en-GB" sz="1200" dirty="0" smtClean="0"/>
              <a:t>I have also developed extremely strong language skills - possibly in part due to substituting and planning words and sentences in my head before speaking them.</a:t>
            </a:r>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having a stammer has enabled me to become a good communicator as I don't take the spoken word for granted, value communication in all its many forms and am a good listener. </a:t>
            </a:r>
          </a:p>
          <a:p>
            <a:endParaRPr lang="en-GB" sz="1200" dirty="0" smtClean="0"/>
          </a:p>
          <a:p>
            <a:r>
              <a:rPr lang="en-GB" sz="1200" dirty="0" smtClean="0"/>
              <a:t>It has given me patience, and empathy with others who have disabilities and struggle in life for various reasons.</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Respondents had more difficulty suggesting</a:t>
            </a:r>
            <a:r>
              <a:rPr lang="en-GB" baseline="0" dirty="0" smtClean="0"/>
              <a:t> ways in which their stammering may have had a lasting positive impact on the lives of others. All the same, some themes did emerge, the most common being that...</a:t>
            </a:r>
          </a:p>
          <a:p>
            <a:endParaRPr lang="en-GB" baseline="0" dirty="0" smtClean="0"/>
          </a:p>
          <a:p>
            <a:r>
              <a:rPr lang="en-GB" baseline="0" dirty="0" smtClean="0"/>
              <a:t>Stammering makes people more understanding of stammering/disability</a:t>
            </a:r>
          </a:p>
          <a:p>
            <a:r>
              <a:rPr lang="en-GB" baseline="0" dirty="0" smtClean="0"/>
              <a:t>It enables one to help other </a:t>
            </a:r>
            <a:r>
              <a:rPr lang="en-GB" baseline="0" dirty="0" err="1" smtClean="0"/>
              <a:t>stammerers</a:t>
            </a:r>
            <a:r>
              <a:rPr lang="en-GB" baseline="0" dirty="0" smtClean="0"/>
              <a:t> (via self-help groups)</a:t>
            </a:r>
          </a:p>
          <a:p>
            <a:r>
              <a:rPr lang="en-GB" baseline="0" dirty="0" smtClean="0"/>
              <a:t>It inspires others to achieve</a:t>
            </a:r>
          </a:p>
          <a:p>
            <a:r>
              <a:rPr lang="en-GB" baseline="0" dirty="0" smtClean="0"/>
              <a:t>It helps others open up</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a:t>
            </a:r>
            <a:r>
              <a:rPr lang="en-GB" baseline="0" dirty="0" smtClean="0"/>
              <a:t> are some of the comments...</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found this one particularly entertaining.</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Of course, </a:t>
            </a:r>
            <a:r>
              <a:rPr lang="en-GB" baseline="0" dirty="0" smtClean="0"/>
              <a:t>It is important to remember that these responses reflect participants perceptions.</a:t>
            </a:r>
          </a:p>
          <a:p>
            <a:r>
              <a:rPr lang="en-GB" dirty="0" smtClean="0"/>
              <a:t>One</a:t>
            </a:r>
            <a:r>
              <a:rPr lang="en-GB" baseline="0" dirty="0" smtClean="0"/>
              <a:t> of the participants made the following observation which nicely highlights the uncertainties regarding the causal relationships between stammering and the strengths that participants described...</a:t>
            </a:r>
          </a:p>
          <a:p>
            <a:endParaRPr lang="en-GB" baseline="0" dirty="0" smtClean="0"/>
          </a:p>
          <a:p>
            <a:r>
              <a:rPr lang="en-GB" baseline="0" dirty="0" smtClean="0"/>
              <a:t>It’s noteworthy that the two questions we posed in our questionnaire to participants asked people to describe strengths that have arisen as result of stammering, so it is possible that the wording of the questions may have influenced the causal inferences respondents made.. </a:t>
            </a:r>
          </a:p>
          <a:p>
            <a:r>
              <a:rPr lang="en-GB" baseline="0" dirty="0" smtClean="0"/>
              <a:t>So for example, many participants said that stammering had increased their sensitivity towards other people. However, it is also possible that increased sensitivity may have been a predisposing factor that led them to start stammering in the first place – and it is also possible that both sensitivity and stammering may be the result of some other underlying factor.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Here’s a quick summary of what the slideshow covers...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First of all I want to say a few words about why this topic is an important one – both for people who stammer, and perhaps also for society in general.</a:t>
            </a:r>
          </a:p>
          <a:p>
            <a:r>
              <a:rPr lang="en-GB" baseline="0" dirty="0" smtClean="0"/>
              <a:t>Then I’ll discuss some of the reasons why it is likely that people who stammer do have some “hidden strengths”. By the way, I have described the strengths as “hidden” simply to emphasise that at least some of these strengths, if they exist, are probably not immediately apparent. </a:t>
            </a:r>
          </a:p>
          <a:p>
            <a:endParaRPr lang="en-GB" baseline="0" dirty="0" smtClean="0"/>
          </a:p>
          <a:p>
            <a:r>
              <a:rPr lang="en-GB" baseline="0" dirty="0" smtClean="0"/>
              <a:t>Then, I’ll briefly outline what previous research has been carried out that has looked at this question. </a:t>
            </a:r>
          </a:p>
          <a:p>
            <a:endParaRPr lang="en-GB" baseline="0" dirty="0" smtClean="0"/>
          </a:p>
          <a:p>
            <a:r>
              <a:rPr lang="en-GB" baseline="0" dirty="0" smtClean="0"/>
              <a:t>Then, I’ll discuss the findings of the internet survey that I carried out myself earlier this year.</a:t>
            </a:r>
          </a:p>
          <a:p>
            <a:endParaRPr lang="en-GB" baseline="0" dirty="0" smtClean="0"/>
          </a:p>
          <a:p>
            <a:r>
              <a:rPr lang="en-GB" baseline="0" dirty="0" smtClean="0"/>
              <a:t>Finally, I want to say a few words about how the findings of the survey potentially fit with what we currently know about the nature of stammering. </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the next few slides, I want to discuss in a bit more detail how and why some of the strengths mentioned by respondents might indeed be associated with stammering. Please bear in mind that much of this is theoretical, and has not been verified experimentally.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More</a:t>
            </a:r>
            <a:r>
              <a:rPr lang="en-GB" baseline="0" dirty="0" smtClean="0"/>
              <a:t> than anything else, respondents equated stammering with the development of a high level of empathy.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When I have mentioned the association between stammering and empathy in talks that I have given, a number of people have suggested that perhaps any impairment that substantially increases ones experience of difficulty and suffering in life may lead to an increased ability to empathise with other people undergoing similar experiences. So perhaps an increased ability to empathise may be a strength found in people with disabilities generally, rather than being unique to people who stammer.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However, there is evidence that not all pathological conditions are associated with the development of increased ability to empathise. Indeed some conditions – such as </a:t>
            </a:r>
            <a:r>
              <a:rPr lang="en-GB" baseline="0" dirty="0" err="1" smtClean="0"/>
              <a:t>psychopathy</a:t>
            </a:r>
            <a:r>
              <a:rPr lang="en-GB" baseline="0" dirty="0" smtClean="0"/>
              <a:t> and autism –  are characterised by a lack of ability to empathise. So, if stammering is indeed associated with a well-developed ability to empathise, we might predict that stammering should be relatively rare among people with </a:t>
            </a:r>
            <a:r>
              <a:rPr lang="en-GB" baseline="0" dirty="0" err="1" smtClean="0"/>
              <a:t>psychopathy</a:t>
            </a:r>
            <a:r>
              <a:rPr lang="en-GB" baseline="0" dirty="0" smtClean="0"/>
              <a:t> and autism. This should be relatively easy to verify experimentally.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Generally, the term “empathy” is used to describe two distinct abilities: the ability to “feel” what other people are experiencing (this is termed emotional empathy), and the ability to understand what other people are experiencing (this is termed cognitive empathy, and is closely associated with “theory of mind”).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fact that respondents perceived themselves as highly empathic, reflects that they believe that they are particularly good at feeling or understanding what other people are experiencing. However, this does not automatically mean that their perceptions are accurate. It would be useful to research how accurate </a:t>
            </a:r>
            <a:r>
              <a:rPr lang="en-GB" baseline="0" dirty="0" err="1" smtClean="0"/>
              <a:t>stammerers</a:t>
            </a:r>
            <a:r>
              <a:rPr lang="en-GB" baseline="0" dirty="0" smtClean="0"/>
              <a:t>’ experiences of empathy really are. Are we really good at perceiving other people’s feelings and thoughts, or do we just think that we are? </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One of the most widespread beliefs about people who stammer is that they are generally “sensitive” people. So it is perhaps not surprising that many respondents cited sensitivity as one of their strengths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Sensitivity is essential for learning and for enabling us to adapt to changes in the world around us, and </a:t>
            </a:r>
            <a:r>
              <a:rPr lang="en-GB" b="1" baseline="0" dirty="0" smtClean="0"/>
              <a:t>increased</a:t>
            </a:r>
            <a:r>
              <a:rPr lang="en-GB" baseline="0" dirty="0" smtClean="0"/>
              <a:t> sensitivity is equated with increased intelligence. However, if someone is too sensitive – in other words, hypersensitive – it can significantly interfere with their ability to function in everyday life. Many people intuitively equate stammering with hypersensitivity and there are also a number of theories that consider stammering to arise as a result of various forms of hypersensitivity.</a:t>
            </a:r>
          </a:p>
          <a:p>
            <a:endParaRPr lang="en-GB" baseline="0" dirty="0" smtClean="0"/>
          </a:p>
          <a:p>
            <a:r>
              <a:rPr lang="en-GB" baseline="0" dirty="0" smtClean="0"/>
              <a:t>The extent to which people are sensitive to stimuli is regulated by neurotransmitters in their brains. In this regard it is noteworthy that people who stammer have been found to have abnormally high levels of the neurotransmitter dopamine.</a:t>
            </a:r>
          </a:p>
          <a:p>
            <a:r>
              <a:rPr lang="en-GB" baseline="0" dirty="0" smtClean="0"/>
              <a:t>Interestingly, dopamine levels in the brain are at their highest around the time of birth, and steadily decrease throughout life. This reflects the fact that the need for new learning and for the ability to adapt is at its highest during the first years of life, whereas once we’ve reached adulthood, we are able to function largely on the basis of the accumulation of past experience. Essentially, people become less sensitive as they get older and their dopamine levels decrease. This can become a problem as people approach old age, and find themselves no longer capable of new learning and unable to adapt to change. </a:t>
            </a:r>
          </a:p>
          <a:p>
            <a:r>
              <a:rPr lang="en-GB" baseline="0" dirty="0" smtClean="0"/>
              <a:t>In contrast, people who are highly sensitive are most likely to have problems </a:t>
            </a:r>
            <a:r>
              <a:rPr lang="en-GB" b="1" baseline="0" dirty="0" smtClean="0"/>
              <a:t>in early childhood</a:t>
            </a:r>
            <a:r>
              <a:rPr lang="en-GB" baseline="0" dirty="0" smtClean="0"/>
              <a:t>. As </a:t>
            </a:r>
            <a:r>
              <a:rPr lang="en-GB" b="1" baseline="0" dirty="0" smtClean="0"/>
              <a:t>they</a:t>
            </a:r>
            <a:r>
              <a:rPr lang="en-GB" baseline="0" dirty="0" smtClean="0"/>
              <a:t> get older, their levels of sensitivity reduce to more manageable levels, and when they get very old they are likely to remain sensitive and adaptive. Consequently, in old age, people who stammer may actually find that their sensitivity gives them an advantage over other people of the same age. This decrease in sensitivity with age may partially explain why stammering is so much more prevalent in early childhood –  and why 80% of children who stammer have recovered by the time they reach their teens.</a:t>
            </a:r>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Finally, I want to say a few words about the relationship</a:t>
            </a:r>
            <a:r>
              <a:rPr lang="en-GB" baseline="0" dirty="0" smtClean="0"/>
              <a:t> between stammering and creativity, as this is a topic that is closely related to my own area of research – which is the relationship between stammering and speech errors. </a:t>
            </a:r>
          </a:p>
          <a:p>
            <a:endParaRPr lang="en-GB" baseline="0" dirty="0" smtClean="0"/>
          </a:p>
          <a:p>
            <a:r>
              <a:rPr lang="en-GB" baseline="0" dirty="0" smtClean="0"/>
              <a:t>A major part of my PhD involved an investigation of the frequency with which people who stammer make mistakes when speaking. As a part of this investigation, we got a group of </a:t>
            </a:r>
            <a:r>
              <a:rPr lang="en-GB" baseline="0" dirty="0" err="1" smtClean="0"/>
              <a:t>stammerers</a:t>
            </a:r>
            <a:r>
              <a:rPr lang="en-GB" baseline="0" dirty="0" smtClean="0"/>
              <a:t> and a matched group of non-</a:t>
            </a:r>
            <a:r>
              <a:rPr lang="en-GB" baseline="0" dirty="0" err="1" smtClean="0"/>
              <a:t>stammerers</a:t>
            </a:r>
            <a:r>
              <a:rPr lang="en-GB" baseline="0" dirty="0" smtClean="0"/>
              <a:t> to repeat </a:t>
            </a:r>
            <a:r>
              <a:rPr lang="en-GB" baseline="0" dirty="0" err="1" smtClean="0"/>
              <a:t>tonguetwisters</a:t>
            </a:r>
            <a:r>
              <a:rPr lang="en-GB" baseline="0" dirty="0" smtClean="0"/>
              <a:t> over and over, and we asked them to stop, each time they noticed themselves making a mistake. Overall, the </a:t>
            </a:r>
            <a:r>
              <a:rPr lang="en-GB" baseline="0" dirty="0" err="1" smtClean="0"/>
              <a:t>stammerers</a:t>
            </a:r>
            <a:r>
              <a:rPr lang="en-GB" baseline="0" dirty="0" smtClean="0"/>
              <a:t> self-reported about twice as many mistakes as the non-</a:t>
            </a:r>
            <a:r>
              <a:rPr lang="en-GB" baseline="0" dirty="0" err="1" smtClean="0"/>
              <a:t>stammerers</a:t>
            </a:r>
            <a:r>
              <a:rPr lang="en-GB" baseline="0" dirty="0" smtClean="0"/>
              <a:t>. So, for example, </a:t>
            </a:r>
            <a:r>
              <a:rPr lang="en-GB" baseline="0" dirty="0" err="1" smtClean="0"/>
              <a:t>stammerers</a:t>
            </a:r>
            <a:r>
              <a:rPr lang="en-GB" baseline="0" dirty="0" smtClean="0"/>
              <a:t> were twice as likely to mix up the sounds that the words began with and they were more than twice as likely to accidently say the words in the wrong order. Interestingly, it wasn’t just when speaking out loud that they were more error-prone – they were also more error prone when saying the tongue-twisters internally, inside their heads. Other studies have found similar results, and it is likely that this error-proneness of people who stammer is not confined only to their speech. So, for example, some studies that have investigated the accuracy with which </a:t>
            </a:r>
            <a:r>
              <a:rPr lang="en-GB" baseline="0" dirty="0" err="1" smtClean="0"/>
              <a:t>stammerers</a:t>
            </a:r>
            <a:r>
              <a:rPr lang="en-GB" baseline="0" dirty="0" smtClean="0"/>
              <a:t> are able to make repetitive jaw and finger movements have also found that their movements are more variable than those of people who do not stammer. </a:t>
            </a:r>
          </a:p>
          <a:p>
            <a:endParaRPr lang="en-GB" baseline="0" dirty="0" smtClean="0"/>
          </a:p>
          <a:p>
            <a:r>
              <a:rPr lang="en-GB" baseline="0" dirty="0" smtClean="0"/>
              <a:t>On the one hand, this error-proneness may be seen as a handicap. However, the tendency to make errors and the tendency for our performances to vary also has a positive side to it... in as much as it forms the basis of much of our creativity. Essentially, if we never made errors, we would be far less likely to discover new and different ways of doing things. Much of the richness of human culture, including aspects as diverse as art, music and technological innovation  stems from our tendency to make errors.</a:t>
            </a:r>
          </a:p>
          <a:p>
            <a:endParaRPr lang="en-GB" baseline="0" dirty="0" smtClean="0"/>
          </a:p>
          <a:p>
            <a:r>
              <a:rPr lang="en-GB" baseline="0" dirty="0" smtClean="0"/>
              <a:t>There are now a number of theories of stammering that posit that stammered disfluencies stem from our attempts to </a:t>
            </a:r>
            <a:r>
              <a:rPr lang="en-GB" b="1" baseline="0" dirty="0" smtClean="0"/>
              <a:t>avoid or correct </a:t>
            </a:r>
            <a:r>
              <a:rPr lang="en-GB" baseline="0" dirty="0" smtClean="0"/>
              <a:t>our speech errors. These theories predict that the more we try to prevent ourselves making speech errors, the more </a:t>
            </a:r>
            <a:r>
              <a:rPr lang="en-GB" baseline="0" dirty="0" err="1" smtClean="0"/>
              <a:t>disfluent</a:t>
            </a:r>
            <a:r>
              <a:rPr lang="en-GB" baseline="0" dirty="0" smtClean="0"/>
              <a:t> we become. Unfortunately, as long as we perceive speech errors as fundamentally undesirable, it is very difficult not to try to avoid or prevent them. However, if we could come to perceive our speech errors – and our general error-proneness – in a more positive light, as the source of our creativity, we may find that what previously appeared to be a weakness – inasmuch as it causes us to be </a:t>
            </a:r>
            <a:r>
              <a:rPr lang="en-GB" baseline="0" dirty="0" err="1" smtClean="0"/>
              <a:t>disfluent</a:t>
            </a:r>
            <a:r>
              <a:rPr lang="en-GB" baseline="0" dirty="0" smtClean="0"/>
              <a:t> – in fact also has the potential to be one of our key strengths. To the extent that we can learn to embrace our tendency to make errors, we become able to realise the full extent of our creativity. It could well be that this creativity ultimately turns out to be our most valuable asset. </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finally,</a:t>
            </a:r>
            <a:r>
              <a:rPr lang="en-GB" baseline="0" dirty="0" smtClean="0"/>
              <a:t> to wrap things up,  what can we conclude from this study? </a:t>
            </a:r>
          </a:p>
          <a:p>
            <a:r>
              <a:rPr lang="en-GB" baseline="0" dirty="0" smtClean="0"/>
              <a:t>Well, first of all, it is important to bear in mind that this is just a preliminary, exploratory study, involving only a relatively small number of participants. So we need to be cautious not to over-interpret the findings. </a:t>
            </a:r>
          </a:p>
          <a:p>
            <a:r>
              <a:rPr lang="en-GB" baseline="0" dirty="0" smtClean="0"/>
              <a:t>Having said that, the respondents </a:t>
            </a:r>
            <a:r>
              <a:rPr lang="en-GB" dirty="0" smtClean="0"/>
              <a:t>did identify a variety of strengths associated with their stammering and a number of ways in which their stammering had a positive impact on others,</a:t>
            </a:r>
            <a:r>
              <a:rPr lang="en-GB" baseline="0" dirty="0" smtClean="0"/>
              <a:t> some of which were inline with what we would predict on the basis of current theories of stammering and experimental findings.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relationship between stammering and the strengths reported by respondents needs to be researched experimentally to determine the extent to which the respondents’ </a:t>
            </a:r>
            <a:r>
              <a:rPr lang="en-GB" baseline="0" dirty="0" smtClean="0"/>
              <a:t>perceptions are accurate. In particular, </a:t>
            </a:r>
            <a:r>
              <a:rPr lang="en-GB" dirty="0" smtClean="0"/>
              <a:t>future research could profitably investigate the relationship between stammering and empathy, sensitivity and creativity.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I want begin by saying a few words about how important this topic is and why it warrants our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First of all, the understanding that stammering is associated with some beneficial attributes is likely to be good for our overall sense of self-esteem and this, in turn, can have an impact on how comfortable we feel with social interaction and our ability to portray ourselves in a positive light. </a:t>
            </a:r>
          </a:p>
          <a:p>
            <a:pPr lvl="0"/>
            <a:r>
              <a:rPr lang="en-GB" sz="2400" dirty="0" smtClean="0"/>
              <a:t>In addition to such</a:t>
            </a:r>
            <a:r>
              <a:rPr lang="en-GB" sz="2400" baseline="0" dirty="0" smtClean="0"/>
              <a:t> general benefits</a:t>
            </a:r>
            <a:r>
              <a:rPr lang="en-GB" sz="2400" dirty="0" smtClean="0"/>
              <a:t>,</a:t>
            </a:r>
            <a:r>
              <a:rPr lang="en-GB" sz="2400" baseline="0" dirty="0" smtClean="0"/>
              <a:t> t</a:t>
            </a:r>
            <a:r>
              <a:rPr lang="en-GB" sz="2400" dirty="0" smtClean="0"/>
              <a:t>here is also an</a:t>
            </a:r>
            <a:r>
              <a:rPr lang="en-GB" sz="2400" baseline="0" dirty="0" smtClean="0"/>
              <a:t> increasing body of e</a:t>
            </a:r>
            <a:r>
              <a:rPr lang="en-GB" sz="2400" dirty="0" smtClean="0"/>
              <a:t>vidence that</a:t>
            </a:r>
            <a:r>
              <a:rPr lang="en-GB" sz="2400" baseline="0" dirty="0" smtClean="0"/>
              <a:t> suggests that speech therapy for stammering is more successful with clients who are more accepting of their stammering – and don’t regard it in a wholly negative light. A possible reason for this finding is that our capacity to resist the desire to avoid or to hide stammering is likely be strengthened if we can understand that stammering is associated with some positive – and potentially valuable – attributes. So yes, this definitely is a topic that is worth looking at.</a:t>
            </a:r>
            <a:endParaRPr lang="en-GB" sz="2400" dirty="0" smtClean="0"/>
          </a:p>
          <a:p>
            <a:pPr lvl="1"/>
            <a:endParaRPr lang="en-GB" sz="2400" dirty="0" smtClean="0"/>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So, why might we expect that people who stammer may have some hidden strengths? </a:t>
            </a:r>
          </a:p>
          <a:p>
            <a:r>
              <a:rPr lang="en-GB" sz="1200" dirty="0" smtClean="0"/>
              <a:t>Perhaps the most obvious answer to this question has to do with the fact that the</a:t>
            </a:r>
            <a:r>
              <a:rPr lang="en-GB" sz="1200" baseline="0" dirty="0" smtClean="0"/>
              <a:t> human </a:t>
            </a:r>
            <a:r>
              <a:rPr lang="en-GB" sz="1200" dirty="0" smtClean="0"/>
              <a:t>brain</a:t>
            </a:r>
            <a:r>
              <a:rPr lang="en-GB" sz="1200" baseline="0" dirty="0" smtClean="0"/>
              <a:t> is able to compensate for impairment in one domain by developing strengths in other domains. </a:t>
            </a:r>
          </a:p>
          <a:p>
            <a:r>
              <a:rPr lang="en-GB" sz="1200" dirty="0" smtClean="0"/>
              <a:t>There are many</a:t>
            </a:r>
            <a:r>
              <a:rPr lang="en-GB" sz="1200" baseline="0" dirty="0" smtClean="0"/>
              <a:t> </a:t>
            </a:r>
            <a:r>
              <a:rPr lang="en-GB" sz="1200" dirty="0" smtClean="0"/>
              <a:t>examples of</a:t>
            </a:r>
            <a:r>
              <a:rPr lang="en-GB" sz="1200" baseline="0" dirty="0" smtClean="0"/>
              <a:t> such compensation. Perhaps one of the best known is how b</a:t>
            </a:r>
            <a:r>
              <a:rPr lang="en-GB" sz="1200" dirty="0" smtClean="0"/>
              <a:t>lind people frequently develop exceptionally acute senses of hearing and touch, and such sensitivity</a:t>
            </a:r>
            <a:r>
              <a:rPr lang="en-GB" sz="1200" baseline="0" dirty="0" smtClean="0"/>
              <a:t> may enable them to excel at certain activities. So, for example, in Japan, many of the best practitioners of Shiatsu massage are blind.</a:t>
            </a:r>
            <a:endParaRPr lang="en-GB" sz="1200" dirty="0" smtClean="0"/>
          </a:p>
          <a:p>
            <a:endParaRPr lang="en-GB" sz="1200" dirty="0" smtClean="0"/>
          </a:p>
          <a:p>
            <a:r>
              <a:rPr lang="en-GB" sz="1200" dirty="0" smtClean="0"/>
              <a:t>Such compensations reflect</a:t>
            </a:r>
            <a:r>
              <a:rPr lang="en-GB" sz="1200" baseline="0" dirty="0" smtClean="0"/>
              <a:t> “brain plasticity” - the brain’s ongoing capacity to develop and adapt to changing circumstances. It is noteworthy, however, that although such compensations </a:t>
            </a:r>
            <a:r>
              <a:rPr lang="en-GB" sz="1200" dirty="0" smtClean="0"/>
              <a:t>may help affected individuals survive, overall</a:t>
            </a:r>
            <a:r>
              <a:rPr lang="en-GB" sz="1200" baseline="0" dirty="0" smtClean="0"/>
              <a:t> those individuals still tend generally to be worse off than they would have been without the impairment.</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is, however, also another reason why we might expect stammering to be associated with some hidden strengths,</a:t>
            </a:r>
            <a:r>
              <a:rPr lang="en-GB" baseline="0" dirty="0" smtClean="0"/>
              <a:t> that has nothing to do with brain plasticity and adaptation to impairment.</a:t>
            </a:r>
          </a:p>
          <a:p>
            <a:r>
              <a:rPr lang="en-GB" baseline="0" dirty="0" smtClean="0"/>
              <a:t>Namely, the fact that stammering is largely inherited - inasmuch as a strong predisposition to it is </a:t>
            </a:r>
          </a:p>
          <a:p>
            <a:r>
              <a:rPr lang="en-GB" baseline="0" dirty="0" smtClean="0"/>
              <a:t>passed on in our genes - </a:t>
            </a:r>
            <a:r>
              <a:rPr lang="en-GB" dirty="0" smtClean="0"/>
              <a:t>suggests </a:t>
            </a:r>
            <a:r>
              <a:rPr lang="en-GB" baseline="0" dirty="0" smtClean="0"/>
              <a:t>that the genes that predispose </a:t>
            </a:r>
            <a:r>
              <a:rPr lang="en-GB" baseline="0" smtClean="0"/>
              <a:t>to it may </a:t>
            </a:r>
            <a:r>
              <a:rPr lang="en-GB" baseline="0" dirty="0" smtClean="0"/>
              <a:t>well have some hidden survival value. </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Otherwise we</a:t>
            </a:r>
            <a:r>
              <a:rPr lang="en-GB" baseline="0" dirty="0" smtClean="0"/>
              <a:t> would have died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summarise – the finding that stammering is largely genetically inherited </a:t>
            </a:r>
            <a:r>
              <a:rPr lang="en-GB" baseline="0" dirty="0" smtClean="0"/>
              <a:t>suggests that people who stammer have strengths that are more than just simply compensations for underlying weaknesses. On the contrary, it suggests that they have certain qualities that have some unique value – either to the individual or to the species as a whole. </a:t>
            </a:r>
            <a:endParaRPr lang="en-GB" dirty="0" smtClean="0"/>
          </a:p>
        </p:txBody>
      </p:sp>
      <p:sp>
        <p:nvSpPr>
          <p:cNvPr id="4" name="Slide Number Placeholder 3"/>
          <p:cNvSpPr>
            <a:spLocks noGrp="1"/>
          </p:cNvSpPr>
          <p:nvPr>
            <p:ph type="sldNum" sz="quarter" idx="10"/>
          </p:nvPr>
        </p:nvSpPr>
        <p:spPr/>
        <p:txBody>
          <a:bodyPr/>
          <a:lstStyle/>
          <a:p>
            <a:fld id="{1E5AA72C-9C7C-469D-9D4C-A38783640560}"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how is it possible that genes that predispose people to stammering may survive the process of natural selection? For a start, i</a:t>
            </a:r>
            <a:r>
              <a:rPr lang="en-GB" dirty="0" smtClean="0"/>
              <a:t>t’s important to recognise</a:t>
            </a:r>
            <a:r>
              <a:rPr lang="en-GB" baseline="0" dirty="0" smtClean="0"/>
              <a:t> that a single gene can regulate a number of quite divergent attributes, some of which may be beneficial, while others may be detrimental.   In such cases,  if the beneficial attributes outweigh the detrimental attributes, the gene is likely to survive the process of na</a:t>
            </a:r>
            <a:r>
              <a:rPr lang="en-GB" dirty="0" smtClean="0"/>
              <a:t>tural selection, even</a:t>
            </a:r>
            <a:r>
              <a:rPr lang="en-GB" baseline="0" dirty="0" smtClean="0"/>
              <a:t> though it may cause or pre-dispose to certain pathological conditions. </a:t>
            </a:r>
          </a:p>
          <a:p>
            <a:r>
              <a:rPr lang="en-GB" baseline="0" dirty="0" smtClean="0"/>
              <a:t>Also, it is possible that so</a:t>
            </a:r>
            <a:r>
              <a:rPr lang="en-GB" dirty="0" smtClean="0"/>
              <a:t>me attributes that are </a:t>
            </a:r>
            <a:r>
              <a:rPr lang="en-GB" baseline="0" dirty="0" smtClean="0"/>
              <a:t>disadvantageous to us early on in life, may ultimately bring us long-term benefits. And, finally, although some attributes that we inherit may be detrimental to </a:t>
            </a:r>
            <a:r>
              <a:rPr lang="en-GB" u="sng" baseline="0" dirty="0" smtClean="0"/>
              <a:t>us</a:t>
            </a:r>
            <a:r>
              <a:rPr lang="en-GB" baseline="0" dirty="0" smtClean="0"/>
              <a:t>, they may be beneficial to society as a whole.</a:t>
            </a:r>
          </a:p>
          <a:p>
            <a:r>
              <a:rPr lang="en-GB" baseline="0" dirty="0" smtClean="0"/>
              <a:t>Genes that code for such attributes may also survive the process of natural selection.</a:t>
            </a:r>
          </a:p>
          <a:p>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conducting my own survey, I did a literature search</a:t>
            </a:r>
            <a:r>
              <a:rPr lang="en-GB" baseline="0" dirty="0" smtClean="0"/>
              <a:t> for any relevant work on the topic that already exist. </a:t>
            </a:r>
            <a:r>
              <a:rPr lang="en-GB" dirty="0" smtClean="0"/>
              <a:t>I</a:t>
            </a:r>
            <a:r>
              <a:rPr lang="en-GB" baseline="0" dirty="0" smtClean="0"/>
              <a:t> was </a:t>
            </a:r>
            <a:r>
              <a:rPr lang="en-GB" b="1" baseline="0" dirty="0" smtClean="0"/>
              <a:t>unable</a:t>
            </a:r>
            <a:r>
              <a:rPr lang="en-GB" baseline="0" dirty="0" smtClean="0"/>
              <a:t> to find any studies that investigated </a:t>
            </a:r>
            <a:r>
              <a:rPr lang="en-GB" baseline="0" dirty="0" err="1" smtClean="0"/>
              <a:t>stammerers</a:t>
            </a:r>
            <a:r>
              <a:rPr lang="en-GB" baseline="0" dirty="0" smtClean="0"/>
              <a:t>’ own perceptions of their strengths – or of positive aspects of stammering. However, I did find a </a:t>
            </a:r>
            <a:r>
              <a:rPr lang="en-GB" b="1" baseline="0" dirty="0" smtClean="0"/>
              <a:t>poster</a:t>
            </a:r>
            <a:r>
              <a:rPr lang="en-GB" baseline="0" dirty="0" smtClean="0"/>
              <a:t> describing a survey that was recently carried out by Hughes and </a:t>
            </a:r>
            <a:r>
              <a:rPr lang="en-GB" baseline="0" dirty="0" err="1" smtClean="0"/>
              <a:t>Strugalla</a:t>
            </a:r>
            <a:r>
              <a:rPr lang="en-GB" baseline="0" dirty="0" smtClean="0"/>
              <a:t> at the University of Toledo. The survey asked members of the </a:t>
            </a:r>
            <a:r>
              <a:rPr lang="en-GB" b="1" baseline="0" dirty="0" smtClean="0"/>
              <a:t>general public </a:t>
            </a:r>
            <a:r>
              <a:rPr lang="en-GB" baseline="0" dirty="0" smtClean="0"/>
              <a:t>to give </a:t>
            </a:r>
            <a:r>
              <a:rPr lang="en-GB" b="0" baseline="0" dirty="0" smtClean="0"/>
              <a:t>their</a:t>
            </a:r>
            <a:r>
              <a:rPr lang="en-GB" baseline="0" dirty="0" smtClean="0"/>
              <a:t> opinions of the strengths of people who stammer.</a:t>
            </a:r>
          </a:p>
        </p:txBody>
      </p:sp>
      <p:sp>
        <p:nvSpPr>
          <p:cNvPr id="4" name="Slide Number Placeholder 3"/>
          <p:cNvSpPr>
            <a:spLocks noGrp="1"/>
          </p:cNvSpPr>
          <p:nvPr>
            <p:ph type="sldNum" sz="quarter" idx="10"/>
          </p:nvPr>
        </p:nvSpPr>
        <p:spPr/>
        <p:txBody>
          <a:bodyPr/>
          <a:lstStyle/>
          <a:p>
            <a:fld id="{1E5AA72C-9C7C-469D-9D4C-A38783640560}"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Four major themes were identified in participants responses, which were as follows...</a:t>
            </a:r>
          </a:p>
          <a:p>
            <a:pPr marL="457200" indent="-457200">
              <a:buFont typeface="+mj-lt"/>
              <a:buAutoNum type="arabicPeriod"/>
            </a:pPr>
            <a:r>
              <a:rPr lang="en-GB" sz="1200" b="1" dirty="0" smtClean="0"/>
              <a:t>PWS develop empathy and compassion for others.</a:t>
            </a:r>
          </a:p>
          <a:p>
            <a:pPr marL="457200" indent="-457200">
              <a:buFont typeface="+mj-lt"/>
              <a:buAutoNum type="arabicPeriod"/>
            </a:pPr>
            <a:r>
              <a:rPr lang="en-GB" sz="1200" b="1" dirty="0" smtClean="0"/>
              <a:t>PWS tend to focus on helping others. </a:t>
            </a:r>
          </a:p>
          <a:p>
            <a:pPr marL="457200" indent="-457200">
              <a:buFont typeface="+mj-lt"/>
              <a:buAutoNum type="arabicPeriod"/>
            </a:pPr>
            <a:r>
              <a:rPr lang="en-GB" sz="1200" b="1" dirty="0" smtClean="0"/>
              <a:t>Stammering results in personal growth or character strength.</a:t>
            </a:r>
          </a:p>
          <a:p>
            <a:pPr marL="457200" indent="-457200">
              <a:buFont typeface="+mj-lt"/>
              <a:buAutoNum type="arabicPeriod"/>
            </a:pPr>
            <a:r>
              <a:rPr lang="en-GB" sz="1200" b="1" dirty="0" smtClean="0"/>
              <a:t>PWS work to compensate for stammering.</a:t>
            </a:r>
            <a:endParaRPr lang="en-GB" dirty="0"/>
          </a:p>
        </p:txBody>
      </p:sp>
      <p:sp>
        <p:nvSpPr>
          <p:cNvPr id="4" name="Slide Number Placeholder 3"/>
          <p:cNvSpPr>
            <a:spLocks noGrp="1"/>
          </p:cNvSpPr>
          <p:nvPr>
            <p:ph type="sldNum" sz="quarter" idx="10"/>
          </p:nvPr>
        </p:nvSpPr>
        <p:spPr/>
        <p:txBody>
          <a:bodyPr/>
          <a:lstStyle/>
          <a:p>
            <a:fld id="{1E5AA72C-9C7C-469D-9D4C-A3878364056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05BA7A-1647-4949-BA33-83362D0997D4}" type="datetime1">
              <a:rPr lang="en-GB" smtClean="0"/>
              <a:pPr/>
              <a:t>24/09/2016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D98A99-7840-4FC1-A367-872BB99BE1D2}" type="datetime1">
              <a:rPr lang="en-GB" smtClean="0"/>
              <a:pPr/>
              <a:t>24/09/2016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BE0BF-02E8-40F2-9B96-402AFD4052BD}" type="datetime1">
              <a:rPr lang="en-GB" smtClean="0"/>
              <a:pPr/>
              <a:t>24/09/2016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E80A22-6AE9-4BA2-BA15-0B89FEE22781}" type="datetime1">
              <a:rPr lang="en-GB" smtClean="0"/>
              <a:pPr/>
              <a:t>24/09/2016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98D9B-BDD2-4F91-9920-0E88FFB4C3C2}" type="datetime1">
              <a:rPr lang="en-GB" smtClean="0"/>
              <a:pPr/>
              <a:t>24/09/2016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84EB3D-0812-46A8-8CAD-7EC40840EFD1}" type="datetime1">
              <a:rPr lang="en-GB" smtClean="0"/>
              <a:pPr/>
              <a:t>24/09/2016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9C7691-2CE3-4193-8B76-4679258B21B0}" type="datetime1">
              <a:rPr lang="en-GB" smtClean="0"/>
              <a:pPr/>
              <a:t>24/09/2016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74BC39-50DB-4D01-8BE5-A40458B69FC2}" type="datetime1">
              <a:rPr lang="en-GB" smtClean="0"/>
              <a:pPr/>
              <a:t>24/09/2016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7B100-EFC8-4110-A3B6-6B26BDB37678}" type="datetime1">
              <a:rPr lang="en-GB" smtClean="0"/>
              <a:pPr/>
              <a:t>24/09/2016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20B27-6F89-43AE-84A1-FD6DFFAD07AF}" type="datetime1">
              <a:rPr lang="en-GB" smtClean="0"/>
              <a:pPr/>
              <a:t>24/09/2016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C889E-5E8A-4A06-A15C-240A6BADEB25}" type="datetime1">
              <a:rPr lang="en-GB" smtClean="0"/>
              <a:pPr/>
              <a:t>24/09/2016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3E2940-66F6-4CF5-ABE3-85E224C9CA9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86F7C-1AE8-45EE-B320-39187645D4D5}" type="datetime1">
              <a:rPr lang="en-GB" smtClean="0"/>
              <a:pPr/>
              <a:t>24/09/2016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E2940-66F6-4CF5-ABE3-85E224C9CA9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hyperlink" Target="http://www.stammeringresearch.org/" TargetMode="Externa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3.png"/><Relationship Id="rId5" Type="http://schemas.openxmlformats.org/officeDocument/2006/relationships/chart" Target="../charts/char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5.png"/><Relationship Id="rId5" Type="http://schemas.openxmlformats.org/officeDocument/2006/relationships/chart" Target="../charts/chart2.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18.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1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1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19.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lclibs.org/wp-content/uploads/2012/09/tree-with-roots.jpg"/>
          <p:cNvPicPr>
            <a:picLocks noChangeAspect="1" noChangeArrowheads="1"/>
          </p:cNvPicPr>
          <p:nvPr/>
        </p:nvPicPr>
        <p:blipFill>
          <a:blip r:embed="rId5" cstate="print"/>
          <a:srcRect/>
          <a:stretch>
            <a:fillRect/>
          </a:stretch>
        </p:blipFill>
        <p:spPr bwMode="auto">
          <a:xfrm>
            <a:off x="3491880" y="72008"/>
            <a:ext cx="2228072" cy="2132856"/>
          </a:xfrm>
          <a:prstGeom prst="rect">
            <a:avLst/>
          </a:prstGeom>
          <a:noFill/>
        </p:spPr>
      </p:pic>
      <p:sp>
        <p:nvSpPr>
          <p:cNvPr id="2" name="Title 1"/>
          <p:cNvSpPr>
            <a:spLocks noGrp="1"/>
          </p:cNvSpPr>
          <p:nvPr>
            <p:ph type="ctrTitle"/>
          </p:nvPr>
        </p:nvSpPr>
        <p:spPr/>
        <p:txBody>
          <a:bodyPr/>
          <a:lstStyle/>
          <a:p>
            <a:r>
              <a:rPr lang="en-GB" dirty="0" smtClean="0">
                <a:solidFill>
                  <a:srgbClr val="FF0000"/>
                </a:solidFill>
              </a:rPr>
              <a:t>The Hidden Strengths </a:t>
            </a:r>
            <a:r>
              <a:rPr lang="en-GB" dirty="0" smtClean="0"/>
              <a:t/>
            </a:r>
            <a:br>
              <a:rPr lang="en-GB" dirty="0" smtClean="0"/>
            </a:br>
            <a:r>
              <a:rPr lang="en-GB" sz="2800" dirty="0" smtClean="0"/>
              <a:t>of People who Stammer</a:t>
            </a:r>
            <a:endParaRPr lang="en-GB" dirty="0"/>
          </a:p>
        </p:txBody>
      </p:sp>
      <p:sp>
        <p:nvSpPr>
          <p:cNvPr id="3" name="Subtitle 2"/>
          <p:cNvSpPr>
            <a:spLocks noGrp="1"/>
          </p:cNvSpPr>
          <p:nvPr>
            <p:ph type="subTitle" idx="1"/>
          </p:nvPr>
        </p:nvSpPr>
        <p:spPr>
          <a:xfrm>
            <a:off x="1187624" y="3886200"/>
            <a:ext cx="6400800" cy="2423120"/>
          </a:xfrm>
        </p:spPr>
        <p:txBody>
          <a:bodyPr>
            <a:normAutofit/>
          </a:bodyPr>
          <a:lstStyle/>
          <a:p>
            <a:r>
              <a:rPr lang="en-GB" dirty="0" smtClean="0"/>
              <a:t>Paul Brocklehurst</a:t>
            </a:r>
          </a:p>
          <a:p>
            <a:r>
              <a:rPr lang="en-GB" sz="2600" dirty="0" smtClean="0">
                <a:hlinkClick r:id="rId6"/>
              </a:rPr>
              <a:t>www.stammeringresearch.org</a:t>
            </a:r>
            <a:endParaRPr lang="en-GB" sz="2600" dirty="0" smtClean="0"/>
          </a:p>
          <a:p>
            <a:endParaRPr lang="en-GB" sz="2600" dirty="0" smtClean="0"/>
          </a:p>
        </p:txBody>
      </p:sp>
      <p:sp>
        <p:nvSpPr>
          <p:cNvPr id="5" name="Slide Number Placeholder 4"/>
          <p:cNvSpPr>
            <a:spLocks noGrp="1"/>
          </p:cNvSpPr>
          <p:nvPr>
            <p:ph type="sldNum" sz="quarter" idx="12"/>
          </p:nvPr>
        </p:nvSpPr>
        <p:spPr/>
        <p:txBody>
          <a:bodyPr/>
          <a:lstStyle/>
          <a:p>
            <a:fld id="{0B3E2940-66F6-4CF5-ABE3-85E224C9CA90}" type="slidenum">
              <a:rPr lang="en-GB" smtClean="0"/>
              <a:pPr/>
              <a:t>1</a:t>
            </a:fld>
            <a:endParaRPr lang="en-GB"/>
          </a:p>
        </p:txBody>
      </p:sp>
      <p:pic>
        <p:nvPicPr>
          <p:cNvPr id="11" name="~PP216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724900" y="6438900"/>
            <a:ext cx="203200" cy="203200"/>
          </a:xfrm>
          <a:prstGeom prst="rect">
            <a:avLst/>
          </a:prstGeom>
        </p:spPr>
      </p:pic>
    </p:spTree>
  </p:cSld>
  <p:clrMapOvr>
    <a:masterClrMapping/>
  </p:clrMapOvr>
  <p:transition advTm="76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09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Our survey of people who stammer</a:t>
            </a:r>
            <a:br>
              <a:rPr lang="en-GB" dirty="0" smtClean="0">
                <a:solidFill>
                  <a:srgbClr val="FF0000"/>
                </a:solidFill>
              </a:rPr>
            </a:br>
            <a:r>
              <a:rPr lang="en-GB" sz="3100" dirty="0" smtClean="0">
                <a:solidFill>
                  <a:srgbClr val="FF0000"/>
                </a:solidFill>
              </a:rPr>
              <a:t>2014</a:t>
            </a:r>
            <a:endParaRPr lang="en-GB" dirty="0">
              <a:solidFill>
                <a:srgbClr val="FF0000"/>
              </a:solidFill>
            </a:endParaRPr>
          </a:p>
        </p:txBody>
      </p:sp>
      <p:sp>
        <p:nvSpPr>
          <p:cNvPr id="3" name="Content Placeholder 2"/>
          <p:cNvSpPr>
            <a:spLocks noGrp="1"/>
          </p:cNvSpPr>
          <p:nvPr>
            <p:ph idx="1"/>
          </p:nvPr>
        </p:nvSpPr>
        <p:spPr/>
        <p:txBody>
          <a:bodyPr>
            <a:normAutofit/>
          </a:bodyPr>
          <a:lstStyle/>
          <a:p>
            <a:endParaRPr lang="en-GB" sz="2400" dirty="0" smtClean="0"/>
          </a:p>
          <a:p>
            <a:r>
              <a:rPr lang="en-GB" sz="2400" dirty="0" smtClean="0"/>
              <a:t>Please describe any ways in which your experiences of stammering have had a lasting positive influence on your own life and personality.</a:t>
            </a:r>
          </a:p>
          <a:p>
            <a:endParaRPr lang="en-GB" sz="2400" dirty="0" smtClean="0"/>
          </a:p>
          <a:p>
            <a:r>
              <a:rPr lang="en-GB" sz="2400" dirty="0" smtClean="0"/>
              <a:t>describe any ways in which your stammering has had a lasting positive influence on the lives of other people you know or have come into contact with.</a:t>
            </a:r>
            <a:endParaRPr lang="en-GB" sz="24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10</a:t>
            </a:fld>
            <a:endParaRPr lang="en-GB"/>
          </a:p>
        </p:txBody>
      </p:sp>
      <p:pic>
        <p:nvPicPr>
          <p:cNvPr id="8" name="~PP138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45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8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Our survey of people who stammer</a:t>
            </a:r>
            <a:br>
              <a:rPr lang="en-GB" dirty="0" smtClean="0">
                <a:solidFill>
                  <a:srgbClr val="FF0000"/>
                </a:solidFill>
              </a:rPr>
            </a:br>
            <a:r>
              <a:rPr lang="en-GB" sz="3100" dirty="0" smtClean="0">
                <a:solidFill>
                  <a:srgbClr val="FF0000"/>
                </a:solidFill>
              </a:rPr>
              <a:t>2014</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sz="2800" dirty="0" smtClean="0"/>
              <a:t>28 Respondents (20 from the UK)</a:t>
            </a:r>
          </a:p>
          <a:p>
            <a:endParaRPr lang="en-GB" sz="2800" dirty="0" smtClean="0"/>
          </a:p>
          <a:p>
            <a:r>
              <a:rPr lang="en-GB" sz="2800" dirty="0" smtClean="0"/>
              <a:t>20 males, 8 females</a:t>
            </a:r>
          </a:p>
          <a:p>
            <a:endParaRPr lang="en-GB" sz="2800" dirty="0" smtClean="0"/>
          </a:p>
          <a:p>
            <a:r>
              <a:rPr lang="en-GB" sz="2800" dirty="0" smtClean="0"/>
              <a:t>Ages 17 -83</a:t>
            </a:r>
          </a:p>
          <a:p>
            <a:endParaRPr lang="en-GB" sz="2800" dirty="0" smtClean="0"/>
          </a:p>
          <a:p>
            <a:r>
              <a:rPr lang="en-GB" sz="2800" dirty="0" smtClean="0"/>
              <a:t>Mainly mild to moderate stammering (only one severe</a:t>
            </a:r>
          </a:p>
          <a:p>
            <a:endParaRPr lang="en-GB" sz="2800" dirty="0" smtClean="0"/>
          </a:p>
          <a:p>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11</a:t>
            </a:fld>
            <a:endParaRPr lang="en-GB"/>
          </a:p>
        </p:txBody>
      </p:sp>
      <p:pic>
        <p:nvPicPr>
          <p:cNvPr id="8" name="~PP274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16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8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Our survey of people who stammer</a:t>
            </a:r>
            <a:br>
              <a:rPr lang="en-GB" dirty="0" smtClean="0">
                <a:solidFill>
                  <a:srgbClr val="FF0000"/>
                </a:solidFill>
              </a:rPr>
            </a:br>
            <a:r>
              <a:rPr lang="en-GB" sz="3100" dirty="0" smtClean="0">
                <a:solidFill>
                  <a:srgbClr val="FF0000"/>
                </a:solidFill>
              </a:rPr>
              <a:t>2014</a:t>
            </a:r>
            <a:endParaRPr lang="en-GB" dirty="0"/>
          </a:p>
        </p:txBody>
      </p:sp>
      <p:sp>
        <p:nvSpPr>
          <p:cNvPr id="3" name="Content Placeholder 2"/>
          <p:cNvSpPr>
            <a:spLocks noGrp="1"/>
          </p:cNvSpPr>
          <p:nvPr>
            <p:ph idx="1"/>
          </p:nvPr>
        </p:nvSpPr>
        <p:spPr>
          <a:xfrm>
            <a:off x="457200" y="5589240"/>
            <a:ext cx="8229600" cy="536923"/>
          </a:xfrm>
        </p:spPr>
        <p:txBody>
          <a:bodyPr>
            <a:normAutofit lnSpcReduction="10000"/>
          </a:bodyPr>
          <a:lstStyle/>
          <a:p>
            <a:endParaRPr lang="en-GB"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12</a:t>
            </a:fld>
            <a:endParaRPr lang="en-GB"/>
          </a:p>
        </p:txBody>
      </p:sp>
      <p:pic>
        <p:nvPicPr>
          <p:cNvPr id="90114" name="Picture 2"/>
          <p:cNvPicPr>
            <a:picLocks noChangeAspect="1" noChangeArrowheads="1"/>
          </p:cNvPicPr>
          <p:nvPr/>
        </p:nvPicPr>
        <p:blipFill>
          <a:blip r:embed="rId5" cstate="print"/>
          <a:srcRect/>
          <a:stretch>
            <a:fillRect/>
          </a:stretch>
        </p:blipFill>
        <p:spPr bwMode="auto">
          <a:xfrm>
            <a:off x="0" y="1844675"/>
            <a:ext cx="9144000" cy="3168650"/>
          </a:xfrm>
          <a:prstGeom prst="rect">
            <a:avLst/>
          </a:prstGeom>
          <a:noFill/>
          <a:ln w="9525">
            <a:noFill/>
            <a:miter lim="800000"/>
            <a:headEnd/>
            <a:tailEnd/>
          </a:ln>
        </p:spPr>
      </p:pic>
      <p:pic>
        <p:nvPicPr>
          <p:cNvPr id="10" name="~PP209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24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1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rgbClr val="FF0000"/>
                </a:solidFill>
              </a:rPr>
              <a:t>ways in which stammering has had a lasting positive influence on your own life and personality</a:t>
            </a:r>
            <a:endParaRPr lang="en-GB" sz="2800" dirty="0">
              <a:solidFill>
                <a:srgbClr val="FF0000"/>
              </a:solidFill>
            </a:endParaRPr>
          </a:p>
        </p:txBody>
      </p:sp>
      <p:sp>
        <p:nvSpPr>
          <p:cNvPr id="4" name="Slide Number Placeholder 3"/>
          <p:cNvSpPr>
            <a:spLocks noGrp="1"/>
          </p:cNvSpPr>
          <p:nvPr>
            <p:ph type="sldNum" sz="quarter" idx="12"/>
          </p:nvPr>
        </p:nvSpPr>
        <p:spPr/>
        <p:txBody>
          <a:bodyPr/>
          <a:lstStyle/>
          <a:p>
            <a:fld id="{0B3E2940-66F6-4CF5-ABE3-85E224C9CA90}" type="slidenum">
              <a:rPr lang="en-GB" smtClean="0"/>
              <a:pPr/>
              <a:t>13</a:t>
            </a:fld>
            <a:endParaRPr lang="en-GB"/>
          </a:p>
        </p:txBody>
      </p:sp>
      <p:graphicFrame>
        <p:nvGraphicFramePr>
          <p:cNvPr id="6" name="Chart 5"/>
          <p:cNvGraphicFramePr/>
          <p:nvPr/>
        </p:nvGraphicFramePr>
        <p:xfrm>
          <a:off x="323528" y="1412775"/>
          <a:ext cx="7848872" cy="5086449"/>
        </p:xfrm>
        <a:graphic>
          <a:graphicData uri="http://schemas.openxmlformats.org/drawingml/2006/chart">
            <c:chart xmlns:c="http://schemas.openxmlformats.org/drawingml/2006/chart" xmlns:r="http://schemas.openxmlformats.org/officeDocument/2006/relationships" r:id="rId5"/>
          </a:graphicData>
        </a:graphic>
      </p:graphicFrame>
      <p:pic>
        <p:nvPicPr>
          <p:cNvPr id="7" name="~PP236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32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00" dirty="0" smtClean="0">
                <a:solidFill>
                  <a:schemeClr val="accent1"/>
                </a:solidFill>
              </a:rPr>
              <a:t>Please describe any ways in which your experiences of stammering have had a lasting positive influence on your own life and personality.</a:t>
            </a:r>
            <a:endParaRPr lang="en-GB" sz="2200"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GB" sz="2800" dirty="0" smtClean="0"/>
              <a:t>I feel that stammering goes hand in hand with having a greater sense of empathy with others. I being hypersensitive to others perception of me, I have been able to become very attuned to what others are thinking and feeling. </a:t>
            </a:r>
          </a:p>
          <a:p>
            <a:endParaRPr lang="en-GB" sz="2800" dirty="0" smtClean="0"/>
          </a:p>
          <a:p>
            <a:r>
              <a:rPr lang="en-GB" sz="2800" dirty="0" smtClean="0"/>
              <a:t>I have also developed extremely strong language skills - possibly in part due to substituting and planning words and sentences in my head before speaking them.</a:t>
            </a:r>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14</a:t>
            </a:fld>
            <a:endParaRPr lang="en-GB"/>
          </a:p>
        </p:txBody>
      </p:sp>
      <p:pic>
        <p:nvPicPr>
          <p:cNvPr id="6" name="~PP153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356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solidFill>
                  <a:srgbClr val="4F81BD"/>
                </a:solidFill>
              </a:rPr>
              <a:t>Please describe any ways in which your experiences of stammering have had a lasting positive influence on your own life and personality.</a:t>
            </a:r>
            <a:endParaRPr lang="en-GB" dirty="0"/>
          </a:p>
        </p:txBody>
      </p:sp>
      <p:sp>
        <p:nvSpPr>
          <p:cNvPr id="3" name="Content Placeholder 2"/>
          <p:cNvSpPr>
            <a:spLocks noGrp="1"/>
          </p:cNvSpPr>
          <p:nvPr>
            <p:ph idx="1"/>
          </p:nvPr>
        </p:nvSpPr>
        <p:spPr/>
        <p:txBody>
          <a:bodyPr>
            <a:normAutofit/>
          </a:bodyPr>
          <a:lstStyle/>
          <a:p>
            <a:r>
              <a:rPr lang="en-GB" sz="2800" dirty="0" smtClean="0"/>
              <a:t>having a stammer has enabled me to become a good communicator as I don't take the spoken word for granted, value communication in all its many forms and am a good listener. </a:t>
            </a:r>
          </a:p>
          <a:p>
            <a:endParaRPr lang="en-GB" sz="2800" dirty="0" smtClean="0"/>
          </a:p>
          <a:p>
            <a:r>
              <a:rPr lang="en-GB" sz="2800" dirty="0" smtClean="0"/>
              <a:t>It has given me patience, and empathy with others who have disabilities and struggle in life for various reasons.</a:t>
            </a:r>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15</a:t>
            </a:fld>
            <a:endParaRPr lang="en-GB"/>
          </a:p>
        </p:txBody>
      </p:sp>
      <p:pic>
        <p:nvPicPr>
          <p:cNvPr id="7" name="~PP12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249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rgbClr val="FF0000"/>
                </a:solidFill>
              </a:rPr>
              <a:t>ways in which your stammering has had a lasting positive influence on the lives of other people </a:t>
            </a:r>
            <a:endParaRPr lang="en-GB" sz="2800" dirty="0">
              <a:solidFill>
                <a:srgbClr val="FF0000"/>
              </a:solidFill>
            </a:endParaRPr>
          </a:p>
        </p:txBody>
      </p:sp>
      <p:sp>
        <p:nvSpPr>
          <p:cNvPr id="4" name="Slide Number Placeholder 3"/>
          <p:cNvSpPr>
            <a:spLocks noGrp="1"/>
          </p:cNvSpPr>
          <p:nvPr>
            <p:ph type="sldNum" sz="quarter" idx="12"/>
          </p:nvPr>
        </p:nvSpPr>
        <p:spPr/>
        <p:txBody>
          <a:bodyPr/>
          <a:lstStyle/>
          <a:p>
            <a:fld id="{0B3E2940-66F6-4CF5-ABE3-85E224C9CA90}" type="slidenum">
              <a:rPr lang="en-GB" smtClean="0"/>
              <a:pPr/>
              <a:t>16</a:t>
            </a:fld>
            <a:endParaRPr lang="en-GB"/>
          </a:p>
        </p:txBody>
      </p:sp>
      <p:graphicFrame>
        <p:nvGraphicFramePr>
          <p:cNvPr id="5" name="Chart 4"/>
          <p:cNvGraphicFramePr/>
          <p:nvPr/>
        </p:nvGraphicFramePr>
        <p:xfrm>
          <a:off x="971600" y="1484784"/>
          <a:ext cx="7159947" cy="5117802"/>
        </p:xfrm>
        <a:graphic>
          <a:graphicData uri="http://schemas.openxmlformats.org/drawingml/2006/chart">
            <c:chart xmlns:c="http://schemas.openxmlformats.org/drawingml/2006/chart" xmlns:r="http://schemas.openxmlformats.org/officeDocument/2006/relationships" r:id="rId5"/>
          </a:graphicData>
        </a:graphic>
      </p:graphicFrame>
      <p:pic>
        <p:nvPicPr>
          <p:cNvPr id="9" name="~PP144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345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6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solidFill>
                  <a:srgbClr val="4F81BD"/>
                </a:solidFill>
              </a:rPr>
              <a:t>Please describe any ways in which your stammering has had a lasting positive influence on the lives of other people you know or have come into contact with</a:t>
            </a:r>
            <a:endParaRPr lang="en-GB" dirty="0"/>
          </a:p>
        </p:txBody>
      </p:sp>
      <p:sp>
        <p:nvSpPr>
          <p:cNvPr id="3" name="Content Placeholder 2"/>
          <p:cNvSpPr>
            <a:spLocks noGrp="1"/>
          </p:cNvSpPr>
          <p:nvPr>
            <p:ph idx="1"/>
          </p:nvPr>
        </p:nvSpPr>
        <p:spPr/>
        <p:txBody>
          <a:bodyPr>
            <a:normAutofit/>
          </a:bodyPr>
          <a:lstStyle/>
          <a:p>
            <a:r>
              <a:rPr lang="en-GB" sz="2800" dirty="0" smtClean="0"/>
              <a:t>helps people to stop and think (as it takes time to listen to me!) </a:t>
            </a:r>
          </a:p>
          <a:p>
            <a:r>
              <a:rPr lang="en-GB" sz="2800" dirty="0" smtClean="0"/>
              <a:t>People often report feeling quite relaxed when talking to me as my vulnerability (</a:t>
            </a:r>
            <a:r>
              <a:rPr lang="en-GB" sz="2800" dirty="0" err="1" smtClean="0"/>
              <a:t>i.e</a:t>
            </a:r>
            <a:r>
              <a:rPr lang="en-GB" sz="2800" dirty="0" smtClean="0"/>
              <a:t> my stammer) is out-there for all to see</a:t>
            </a:r>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17</a:t>
            </a:fld>
            <a:endParaRPr lang="en-GB"/>
          </a:p>
        </p:txBody>
      </p:sp>
      <p:pic>
        <p:nvPicPr>
          <p:cNvPr id="5" name="~PP128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19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solidFill>
                  <a:srgbClr val="4F81BD"/>
                </a:solidFill>
              </a:rPr>
              <a:t>Please describe any ways in which your stammering has had a lasting positive influence on the lives of other people you know or have come into contact with</a:t>
            </a:r>
            <a:endParaRPr lang="en-GB" dirty="0"/>
          </a:p>
        </p:txBody>
      </p:sp>
      <p:sp>
        <p:nvSpPr>
          <p:cNvPr id="3" name="Content Placeholder 2"/>
          <p:cNvSpPr>
            <a:spLocks noGrp="1"/>
          </p:cNvSpPr>
          <p:nvPr>
            <p:ph idx="1"/>
          </p:nvPr>
        </p:nvSpPr>
        <p:spPr/>
        <p:txBody>
          <a:bodyPr>
            <a:normAutofit/>
          </a:bodyPr>
          <a:lstStyle/>
          <a:p>
            <a:r>
              <a:rPr lang="en-GB" sz="2800" dirty="0" smtClean="0"/>
              <a:t>over my life I have experienced that women find it actually endearing that I stutter. </a:t>
            </a:r>
          </a:p>
          <a:p>
            <a:pPr>
              <a:buNone/>
            </a:pPr>
            <a:r>
              <a:rPr lang="en-GB" sz="2800" dirty="0" smtClean="0"/>
              <a:t>...I think they get a motherly feeling over them and they seem to want to protect you</a:t>
            </a:r>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18</a:t>
            </a:fld>
            <a:endParaRPr lang="en-GB"/>
          </a:p>
        </p:txBody>
      </p:sp>
      <p:pic>
        <p:nvPicPr>
          <p:cNvPr id="5" name="~PP59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170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 note about causality</a:t>
            </a:r>
            <a:endParaRPr lang="en-GB" dirty="0">
              <a:solidFill>
                <a:srgbClr val="FF0000"/>
              </a:solidFill>
            </a:endParaRPr>
          </a:p>
        </p:txBody>
      </p:sp>
      <p:sp>
        <p:nvSpPr>
          <p:cNvPr id="3" name="Content Placeholder 2"/>
          <p:cNvSpPr>
            <a:spLocks noGrp="1"/>
          </p:cNvSpPr>
          <p:nvPr>
            <p:ph idx="1"/>
          </p:nvPr>
        </p:nvSpPr>
        <p:spPr/>
        <p:txBody>
          <a:bodyPr>
            <a:normAutofit/>
          </a:bodyPr>
          <a:lstStyle/>
          <a:p>
            <a:pPr>
              <a:buNone/>
            </a:pPr>
            <a:r>
              <a:rPr lang="en-GB" sz="2800" dirty="0" smtClean="0">
                <a:solidFill>
                  <a:schemeClr val="accent1"/>
                </a:solidFill>
              </a:rPr>
              <a:t>From a respondent...</a:t>
            </a:r>
          </a:p>
          <a:p>
            <a:pPr indent="0">
              <a:buNone/>
            </a:pPr>
            <a:r>
              <a:rPr lang="en-GB" sz="2800" dirty="0" smtClean="0"/>
              <a:t>I guess it's impossible to know what’s the cause and what’s the effect and what confounding variables are there? </a:t>
            </a:r>
          </a:p>
          <a:p>
            <a:pPr indent="0">
              <a:buNone/>
            </a:pPr>
            <a:r>
              <a:rPr lang="en-GB" sz="2800" dirty="0" smtClean="0"/>
              <a:t>Do I feel these positive things as a result of my daily experience of stammering, or would I feel these positive things even if I didn't stammer? </a:t>
            </a:r>
          </a:p>
          <a:p>
            <a:pPr indent="0">
              <a:buNone/>
            </a:pPr>
            <a:r>
              <a:rPr lang="en-GB" sz="2800" dirty="0" smtClean="0"/>
              <a:t>Do I just feel these positive things as a way to cope with my disability? </a:t>
            </a:r>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19</a:t>
            </a:fld>
            <a:endParaRPr lang="en-GB"/>
          </a:p>
        </p:txBody>
      </p:sp>
      <p:pic>
        <p:nvPicPr>
          <p:cNvPr id="9" name="~PP373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962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2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This Talk</a:t>
            </a:r>
            <a:endParaRPr lang="en-GB" dirty="0">
              <a:solidFill>
                <a:srgbClr val="FF0000"/>
              </a:solidFill>
            </a:endParaRPr>
          </a:p>
        </p:txBody>
      </p:sp>
      <p:sp>
        <p:nvSpPr>
          <p:cNvPr id="3" name="Content Placeholder 2"/>
          <p:cNvSpPr>
            <a:spLocks noGrp="1"/>
          </p:cNvSpPr>
          <p:nvPr>
            <p:ph idx="1"/>
          </p:nvPr>
        </p:nvSpPr>
        <p:spPr/>
        <p:txBody>
          <a:bodyPr>
            <a:normAutofit/>
          </a:bodyPr>
          <a:lstStyle/>
          <a:p>
            <a:pPr>
              <a:lnSpc>
                <a:spcPct val="150000"/>
              </a:lnSpc>
            </a:pPr>
            <a:r>
              <a:rPr lang="en-GB" sz="2800" dirty="0" smtClean="0"/>
              <a:t>Does it matter?</a:t>
            </a:r>
          </a:p>
          <a:p>
            <a:pPr>
              <a:lnSpc>
                <a:spcPct val="150000"/>
              </a:lnSpc>
            </a:pPr>
            <a:r>
              <a:rPr lang="en-GB" sz="2800" dirty="0" smtClean="0"/>
              <a:t>Why might we have hidden strengths?</a:t>
            </a:r>
          </a:p>
          <a:p>
            <a:pPr>
              <a:lnSpc>
                <a:spcPct val="150000"/>
              </a:lnSpc>
            </a:pPr>
            <a:r>
              <a:rPr lang="en-GB" sz="2800" dirty="0" smtClean="0"/>
              <a:t>Previous research: What non-</a:t>
            </a:r>
            <a:r>
              <a:rPr lang="en-GB" sz="2800" dirty="0" err="1" smtClean="0"/>
              <a:t>stammerers</a:t>
            </a:r>
            <a:r>
              <a:rPr lang="en-GB" sz="2800" dirty="0" smtClean="0"/>
              <a:t> think</a:t>
            </a:r>
          </a:p>
          <a:p>
            <a:pPr>
              <a:lnSpc>
                <a:spcPct val="150000"/>
              </a:lnSpc>
            </a:pPr>
            <a:r>
              <a:rPr lang="en-GB" sz="2800" dirty="0" err="1" smtClean="0"/>
              <a:t>Stammerers</a:t>
            </a:r>
            <a:r>
              <a:rPr lang="en-GB" sz="2800" dirty="0" smtClean="0"/>
              <a:t>’ Personal experiences –  survey results</a:t>
            </a:r>
          </a:p>
          <a:p>
            <a:pPr>
              <a:lnSpc>
                <a:spcPct val="150000"/>
              </a:lnSpc>
            </a:pPr>
            <a:r>
              <a:rPr lang="en-GB" sz="2800" dirty="0" smtClean="0"/>
              <a:t>Conclusions</a:t>
            </a:r>
          </a:p>
          <a:p>
            <a:pPr>
              <a:lnSpc>
                <a:spcPct val="150000"/>
              </a:lnSpc>
            </a:pPr>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2</a:t>
            </a:fld>
            <a:endParaRPr lang="en-GB"/>
          </a:p>
        </p:txBody>
      </p:sp>
      <p:pic>
        <p:nvPicPr>
          <p:cNvPr id="5" name="Picture 2" descr="http://lclibs.org/wp-content/uploads/2012/09/tree-with-roots.jpg"/>
          <p:cNvPicPr>
            <a:picLocks noChangeAspect="1" noChangeArrowheads="1"/>
          </p:cNvPicPr>
          <p:nvPr/>
        </p:nvPicPr>
        <p:blipFill>
          <a:blip r:embed="rId5" cstate="print"/>
          <a:srcRect/>
          <a:stretch>
            <a:fillRect/>
          </a:stretch>
        </p:blipFill>
        <p:spPr bwMode="auto">
          <a:xfrm>
            <a:off x="7596336" y="5261204"/>
            <a:ext cx="1512168" cy="1447546"/>
          </a:xfrm>
          <a:prstGeom prst="rect">
            <a:avLst/>
          </a:prstGeom>
          <a:noFill/>
        </p:spPr>
      </p:pic>
      <p:pic>
        <p:nvPicPr>
          <p:cNvPr id="7" name="~PP138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59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13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Stammering and empathy</a:t>
            </a:r>
            <a:endParaRPr lang="en-GB" dirty="0">
              <a:solidFill>
                <a:srgbClr val="FF0000"/>
              </a:solidFill>
            </a:endParaRPr>
          </a:p>
        </p:txBody>
      </p:sp>
      <p:sp>
        <p:nvSpPr>
          <p:cNvPr id="3" name="Content Placeholder 2"/>
          <p:cNvSpPr>
            <a:spLocks noGrp="1"/>
          </p:cNvSpPr>
          <p:nvPr>
            <p:ph idx="1"/>
          </p:nvPr>
        </p:nvSpPr>
        <p:spPr/>
        <p:txBody>
          <a:bodyPr>
            <a:normAutofit/>
          </a:bodyPr>
          <a:lstStyle/>
          <a:p>
            <a:endParaRPr lang="en-GB" sz="2800" dirty="0" smtClean="0"/>
          </a:p>
          <a:p>
            <a:r>
              <a:rPr lang="en-GB" sz="2800" dirty="0" smtClean="0"/>
              <a:t>Is the experience of empathy stronger in </a:t>
            </a:r>
            <a:r>
              <a:rPr lang="en-GB" sz="2800" dirty="0" err="1" smtClean="0"/>
              <a:t>stammerers</a:t>
            </a:r>
            <a:r>
              <a:rPr lang="en-GB" sz="2800" dirty="0" smtClean="0"/>
              <a:t> than in people with other disabilities that entail a similar amount of difficulty and suffering?</a:t>
            </a:r>
          </a:p>
          <a:p>
            <a:endParaRPr lang="en-GB" sz="2800" dirty="0" smtClean="0"/>
          </a:p>
          <a:p>
            <a:r>
              <a:rPr lang="en-GB" sz="2800" dirty="0" smtClean="0"/>
              <a:t>Is the experience of empathy more accurate in </a:t>
            </a:r>
            <a:r>
              <a:rPr lang="en-GB" sz="2800" dirty="0" err="1" smtClean="0"/>
              <a:t>stammerers</a:t>
            </a:r>
            <a:r>
              <a:rPr lang="en-GB" sz="2800" dirty="0" smtClean="0"/>
              <a:t>?</a:t>
            </a:r>
          </a:p>
        </p:txBody>
      </p:sp>
      <p:sp>
        <p:nvSpPr>
          <p:cNvPr id="4" name="Slide Number Placeholder 3"/>
          <p:cNvSpPr>
            <a:spLocks noGrp="1"/>
          </p:cNvSpPr>
          <p:nvPr>
            <p:ph type="sldNum" sz="quarter" idx="12"/>
          </p:nvPr>
        </p:nvSpPr>
        <p:spPr/>
        <p:txBody>
          <a:bodyPr/>
          <a:lstStyle/>
          <a:p>
            <a:fld id="{0B3E2940-66F6-4CF5-ABE3-85E224C9CA90}" type="slidenum">
              <a:rPr lang="en-GB" smtClean="0"/>
              <a:pPr/>
              <a:t>20</a:t>
            </a:fld>
            <a:endParaRPr lang="en-GB"/>
          </a:p>
        </p:txBody>
      </p:sp>
      <p:pic>
        <p:nvPicPr>
          <p:cNvPr id="8" name="~PP4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141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88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Stammering and sensitivity</a:t>
            </a:r>
            <a:endParaRPr lang="en-GB"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endParaRPr lang="en-GB" sz="2800" dirty="0" smtClean="0"/>
          </a:p>
          <a:p>
            <a:r>
              <a:rPr lang="en-GB" sz="2800" dirty="0" smtClean="0"/>
              <a:t>Sensitivity is essential for learning and adapting to change </a:t>
            </a:r>
          </a:p>
          <a:p>
            <a:endParaRPr lang="en-GB" sz="2800" dirty="0" smtClean="0"/>
          </a:p>
          <a:p>
            <a:endParaRPr lang="en-GB" sz="2800" dirty="0" smtClean="0"/>
          </a:p>
          <a:p>
            <a:r>
              <a:rPr lang="en-GB" sz="2800" dirty="0" smtClean="0"/>
              <a:t>Hypersensitivity in </a:t>
            </a:r>
            <a:r>
              <a:rPr lang="en-GB" sz="2800" dirty="0" err="1" smtClean="0"/>
              <a:t>stammerers</a:t>
            </a:r>
            <a:r>
              <a:rPr lang="en-GB" sz="2800" dirty="0" smtClean="0"/>
              <a:t> could be associated with high dopamine levels. </a:t>
            </a:r>
          </a:p>
          <a:p>
            <a:endParaRPr lang="en-GB" sz="2800" dirty="0" smtClean="0"/>
          </a:p>
          <a:p>
            <a:endParaRPr lang="en-GB" sz="2800" dirty="0" smtClean="0"/>
          </a:p>
          <a:p>
            <a:r>
              <a:rPr lang="en-GB" sz="2800" dirty="0" err="1" smtClean="0"/>
              <a:t>Stammerers</a:t>
            </a:r>
            <a:r>
              <a:rPr lang="en-GB" sz="2800" dirty="0" smtClean="0"/>
              <a:t> may be at an advantage in old age.</a:t>
            </a:r>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21</a:t>
            </a:fld>
            <a:endParaRPr lang="en-GB"/>
          </a:p>
        </p:txBody>
      </p:sp>
      <p:pic>
        <p:nvPicPr>
          <p:cNvPr id="11" name="~PP357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1820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01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Stammering and creativity</a:t>
            </a:r>
            <a:endParaRPr lang="en-GB"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sz="2800" dirty="0" err="1" smtClean="0"/>
              <a:t>Stammerers</a:t>
            </a:r>
            <a:r>
              <a:rPr lang="en-GB" sz="2800" dirty="0" smtClean="0"/>
              <a:t> have been found to make more speech errors.</a:t>
            </a:r>
          </a:p>
          <a:p>
            <a:endParaRPr lang="en-GB" sz="2800" dirty="0" smtClean="0"/>
          </a:p>
          <a:p>
            <a:r>
              <a:rPr lang="en-GB" sz="2800" dirty="0" smtClean="0"/>
              <a:t>Their fine muscle movements may also be more variable than those of non-</a:t>
            </a:r>
            <a:r>
              <a:rPr lang="en-GB" sz="2800" dirty="0" err="1" smtClean="0"/>
              <a:t>stammerers</a:t>
            </a:r>
            <a:r>
              <a:rPr lang="en-GB" sz="2800" dirty="0" smtClean="0"/>
              <a:t>.</a:t>
            </a:r>
          </a:p>
          <a:p>
            <a:endParaRPr lang="en-GB" sz="2800" dirty="0" smtClean="0"/>
          </a:p>
          <a:p>
            <a:r>
              <a:rPr lang="en-GB" sz="2800" dirty="0" smtClean="0"/>
              <a:t>Errors and variability are the basis of all creativity. </a:t>
            </a:r>
          </a:p>
          <a:p>
            <a:endParaRPr lang="en-GB" sz="2800" dirty="0" smtClean="0"/>
          </a:p>
          <a:p>
            <a:r>
              <a:rPr lang="en-GB" sz="2800" dirty="0" smtClean="0"/>
              <a:t>It is likely that people who stammer are particularly creative.</a:t>
            </a:r>
          </a:p>
          <a:p>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22</a:t>
            </a:fld>
            <a:endParaRPr lang="en-GB"/>
          </a:p>
        </p:txBody>
      </p:sp>
      <p:pic>
        <p:nvPicPr>
          <p:cNvPr id="6" name="~PP170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2305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5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Conclusions</a:t>
            </a:r>
            <a:endParaRPr lang="en-GB" dirty="0">
              <a:solidFill>
                <a:srgbClr val="FF0000"/>
              </a:solidFill>
            </a:endParaRPr>
          </a:p>
        </p:txBody>
      </p:sp>
      <p:sp>
        <p:nvSpPr>
          <p:cNvPr id="3" name="Content Placeholder 2"/>
          <p:cNvSpPr>
            <a:spLocks noGrp="1"/>
          </p:cNvSpPr>
          <p:nvPr>
            <p:ph idx="1"/>
          </p:nvPr>
        </p:nvSpPr>
        <p:spPr/>
        <p:txBody>
          <a:bodyPr>
            <a:noAutofit/>
          </a:bodyPr>
          <a:lstStyle/>
          <a:p>
            <a:r>
              <a:rPr lang="en-GB" sz="2400" dirty="0" smtClean="0"/>
              <a:t>Respondents identified a variety of strengths associated with their stammering and a number of ways in which their stammering had a positive impact on others. </a:t>
            </a:r>
          </a:p>
          <a:p>
            <a:endParaRPr lang="en-GB" sz="2400" dirty="0" smtClean="0"/>
          </a:p>
          <a:p>
            <a:r>
              <a:rPr lang="en-GB" sz="2400" dirty="0" smtClean="0"/>
              <a:t>Although inline with theoretical predictions, the survey findings need objective experimental verification. </a:t>
            </a:r>
          </a:p>
          <a:p>
            <a:endParaRPr lang="en-GB" sz="2400" dirty="0" smtClean="0"/>
          </a:p>
          <a:p>
            <a:r>
              <a:rPr lang="en-GB" sz="2400" dirty="0" smtClean="0"/>
              <a:t>In particular, future research could profitably investigate the relationship between stammering and empathy, sensitivity and creativity. </a:t>
            </a:r>
          </a:p>
          <a:p>
            <a:endParaRPr lang="en-GB" sz="2400" dirty="0" smtClean="0"/>
          </a:p>
          <a:p>
            <a:endParaRPr lang="en-GB" sz="24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23</a:t>
            </a:fld>
            <a:endParaRPr lang="en-GB"/>
          </a:p>
        </p:txBody>
      </p:sp>
      <p:pic>
        <p:nvPicPr>
          <p:cNvPr id="6" name="~PP20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667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7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a:spcBef>
                <a:spcPct val="20000"/>
              </a:spcBef>
            </a:pPr>
            <a:r>
              <a:rPr lang="en-GB" sz="3600" dirty="0" smtClean="0">
                <a:solidFill>
                  <a:srgbClr val="FF0000"/>
                </a:solidFill>
                <a:ea typeface="+mn-ea"/>
                <a:cs typeface="+mn-cs"/>
              </a:rPr>
              <a:t>This topic matters!</a:t>
            </a:r>
          </a:p>
        </p:txBody>
      </p:sp>
      <p:sp>
        <p:nvSpPr>
          <p:cNvPr id="3" name="Content Placeholder 2"/>
          <p:cNvSpPr>
            <a:spLocks noGrp="1"/>
          </p:cNvSpPr>
          <p:nvPr>
            <p:ph idx="1"/>
          </p:nvPr>
        </p:nvSpPr>
        <p:spPr/>
        <p:txBody>
          <a:bodyPr>
            <a:normAutofit/>
          </a:bodyPr>
          <a:lstStyle/>
          <a:p>
            <a:endParaRPr lang="en-GB" sz="2800" dirty="0" smtClean="0"/>
          </a:p>
          <a:p>
            <a:endParaRPr lang="en-GB" sz="2800" dirty="0" smtClean="0"/>
          </a:p>
          <a:p>
            <a:r>
              <a:rPr lang="en-GB" sz="2800" dirty="0" smtClean="0"/>
              <a:t>Self-esteem</a:t>
            </a:r>
          </a:p>
          <a:p>
            <a:r>
              <a:rPr lang="en-GB" sz="2800" dirty="0" smtClean="0"/>
              <a:t>Social interaction</a:t>
            </a:r>
          </a:p>
          <a:p>
            <a:r>
              <a:rPr lang="en-GB" sz="2800" dirty="0" smtClean="0"/>
              <a:t>Employment</a:t>
            </a:r>
          </a:p>
          <a:p>
            <a:r>
              <a:rPr lang="en-GB" sz="2800" dirty="0" smtClean="0"/>
              <a:t>Effectiveness of therapy</a:t>
            </a:r>
          </a:p>
          <a:p>
            <a:endParaRPr lang="en-GB" sz="2800" dirty="0"/>
          </a:p>
        </p:txBody>
      </p:sp>
      <p:sp>
        <p:nvSpPr>
          <p:cNvPr id="4" name="Slide Number Placeholder 3"/>
          <p:cNvSpPr>
            <a:spLocks noGrp="1"/>
          </p:cNvSpPr>
          <p:nvPr>
            <p:ph type="sldNum" sz="quarter" idx="12"/>
          </p:nvPr>
        </p:nvSpPr>
        <p:spPr/>
        <p:txBody>
          <a:bodyPr/>
          <a:lstStyle/>
          <a:p>
            <a:fld id="{0B3E2940-66F6-4CF5-ABE3-85E224C9CA90}" type="slidenum">
              <a:rPr lang="en-GB" smtClean="0"/>
              <a:pPr/>
              <a:t>3</a:t>
            </a:fld>
            <a:endParaRPr lang="en-GB"/>
          </a:p>
        </p:txBody>
      </p:sp>
      <p:pic>
        <p:nvPicPr>
          <p:cNvPr id="28673" name="Picture 1"/>
          <p:cNvPicPr>
            <a:picLocks noChangeAspect="1" noChangeArrowheads="1"/>
          </p:cNvPicPr>
          <p:nvPr/>
        </p:nvPicPr>
        <p:blipFill>
          <a:blip r:embed="rId5" cstate="print"/>
          <a:srcRect/>
          <a:stretch>
            <a:fillRect/>
          </a:stretch>
        </p:blipFill>
        <p:spPr bwMode="auto">
          <a:xfrm>
            <a:off x="5868144" y="3068960"/>
            <a:ext cx="2838450" cy="3286125"/>
          </a:xfrm>
          <a:prstGeom prst="rect">
            <a:avLst/>
          </a:prstGeom>
          <a:noFill/>
          <a:ln w="9525">
            <a:noFill/>
            <a:miter lim="800000"/>
            <a:headEnd/>
            <a:tailEnd/>
          </a:ln>
        </p:spPr>
      </p:pic>
      <p:pic>
        <p:nvPicPr>
          <p:cNvPr id="12" name="~PP33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75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42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gawkerassets.com/img/197j3f8vvxpyhjpg/original.jpg"/>
          <p:cNvPicPr>
            <a:picLocks noChangeAspect="1" noChangeArrowheads="1"/>
          </p:cNvPicPr>
          <p:nvPr/>
        </p:nvPicPr>
        <p:blipFill>
          <a:blip r:embed="rId5" cstate="print"/>
          <a:srcRect/>
          <a:stretch>
            <a:fillRect/>
          </a:stretch>
        </p:blipFill>
        <p:spPr bwMode="auto">
          <a:xfrm>
            <a:off x="-1704514" y="0"/>
            <a:ext cx="12181170" cy="6858000"/>
          </a:xfrm>
          <a:prstGeom prst="rect">
            <a:avLst/>
          </a:prstGeom>
          <a:noFill/>
        </p:spPr>
      </p:pic>
      <p:sp>
        <p:nvSpPr>
          <p:cNvPr id="2" name="Title 1"/>
          <p:cNvSpPr>
            <a:spLocks noGrp="1"/>
          </p:cNvSpPr>
          <p:nvPr>
            <p:ph type="title"/>
          </p:nvPr>
        </p:nvSpPr>
        <p:spPr/>
        <p:txBody>
          <a:bodyPr>
            <a:normAutofit fontScale="90000"/>
          </a:bodyPr>
          <a:lstStyle/>
          <a:p>
            <a:r>
              <a:rPr lang="en-GB" b="1" dirty="0" smtClean="0">
                <a:solidFill>
                  <a:srgbClr val="FF0000"/>
                </a:solidFill>
              </a:rPr>
              <a:t>Brains compensate for impairment following injury or degeneration</a:t>
            </a:r>
          </a:p>
        </p:txBody>
      </p:sp>
      <p:sp>
        <p:nvSpPr>
          <p:cNvPr id="3" name="Content Placeholder 2"/>
          <p:cNvSpPr>
            <a:spLocks noGrp="1"/>
          </p:cNvSpPr>
          <p:nvPr>
            <p:ph idx="1"/>
          </p:nvPr>
        </p:nvSpPr>
        <p:spPr/>
        <p:txBody>
          <a:bodyPr>
            <a:normAutofit/>
          </a:bodyPr>
          <a:lstStyle/>
          <a:p>
            <a:pPr algn="ctr">
              <a:buNone/>
            </a:pPr>
            <a:endParaRPr lang="en-GB" dirty="0" smtClean="0">
              <a:solidFill>
                <a:schemeClr val="tx2"/>
              </a:solidFill>
            </a:endParaRPr>
          </a:p>
        </p:txBody>
      </p:sp>
      <p:sp>
        <p:nvSpPr>
          <p:cNvPr id="4" name="Slide Number Placeholder 3"/>
          <p:cNvSpPr>
            <a:spLocks noGrp="1"/>
          </p:cNvSpPr>
          <p:nvPr>
            <p:ph type="sldNum" sz="quarter" idx="12"/>
          </p:nvPr>
        </p:nvSpPr>
        <p:spPr/>
        <p:txBody>
          <a:bodyPr/>
          <a:lstStyle/>
          <a:p>
            <a:fld id="{0B3E2940-66F6-4CF5-ABE3-85E224C9CA90}" type="slidenum">
              <a:rPr lang="en-GB" smtClean="0"/>
              <a:pPr/>
              <a:t>4</a:t>
            </a:fld>
            <a:endParaRPr lang="en-GB"/>
          </a:p>
        </p:txBody>
      </p:sp>
      <p:pic>
        <p:nvPicPr>
          <p:cNvPr id="3074" name="Picture 2" descr="http://www.brainline.org/images/uploads/orig/2009/00156.jpg"/>
          <p:cNvPicPr>
            <a:picLocks noChangeAspect="1" noChangeArrowheads="1"/>
          </p:cNvPicPr>
          <p:nvPr/>
        </p:nvPicPr>
        <p:blipFill>
          <a:blip r:embed="rId6" cstate="print"/>
          <a:srcRect/>
          <a:stretch>
            <a:fillRect/>
          </a:stretch>
        </p:blipFill>
        <p:spPr bwMode="auto">
          <a:xfrm>
            <a:off x="0" y="4121864"/>
            <a:ext cx="2808312" cy="2736136"/>
          </a:xfrm>
          <a:prstGeom prst="rect">
            <a:avLst/>
          </a:prstGeom>
          <a:noFill/>
        </p:spPr>
      </p:pic>
      <p:pic>
        <p:nvPicPr>
          <p:cNvPr id="8" name="~PP21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724900" y="6438900"/>
            <a:ext cx="203200" cy="203200"/>
          </a:xfrm>
          <a:prstGeom prst="rect">
            <a:avLst/>
          </a:prstGeom>
        </p:spPr>
      </p:pic>
    </p:spTree>
  </p:cSld>
  <p:clrMapOvr>
    <a:masterClrMapping/>
  </p:clrMapOvr>
  <p:transition advTm="70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81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3E2940-66F6-4CF5-ABE3-85E224C9CA90}" type="slidenum">
              <a:rPr lang="en-GB" smtClean="0"/>
              <a:pPr/>
              <a:t>5</a:t>
            </a:fld>
            <a:endParaRPr lang="en-GB"/>
          </a:p>
        </p:txBody>
      </p:sp>
      <p:sp>
        <p:nvSpPr>
          <p:cNvPr id="5" name="Title 4"/>
          <p:cNvSpPr>
            <a:spLocks noGrp="1"/>
          </p:cNvSpPr>
          <p:nvPr>
            <p:ph type="title"/>
          </p:nvPr>
        </p:nvSpPr>
        <p:spPr>
          <a:xfrm>
            <a:off x="4644008" y="260648"/>
            <a:ext cx="4042792" cy="1944216"/>
          </a:xfrm>
        </p:spPr>
        <p:txBody>
          <a:bodyPr>
            <a:noAutofit/>
          </a:bodyPr>
          <a:lstStyle/>
          <a:p>
            <a:r>
              <a:rPr lang="en-GB" dirty="0" smtClean="0">
                <a:solidFill>
                  <a:srgbClr val="FF0000"/>
                </a:solidFill>
              </a:rPr>
              <a:t>But stammering is largely inherited</a:t>
            </a:r>
            <a:endParaRPr lang="en-GB" dirty="0"/>
          </a:p>
        </p:txBody>
      </p:sp>
      <p:sp>
        <p:nvSpPr>
          <p:cNvPr id="12" name="Content Placeholder 11"/>
          <p:cNvSpPr>
            <a:spLocks noGrp="1"/>
          </p:cNvSpPr>
          <p:nvPr>
            <p:ph idx="1"/>
          </p:nvPr>
        </p:nvSpPr>
        <p:spPr>
          <a:xfrm>
            <a:off x="5796136" y="2492896"/>
            <a:ext cx="2962672" cy="2448272"/>
          </a:xfrm>
        </p:spPr>
        <p:txBody>
          <a:bodyPr>
            <a:normAutofit fontScale="92500"/>
          </a:bodyPr>
          <a:lstStyle/>
          <a:p>
            <a:pPr algn="ctr">
              <a:buNone/>
            </a:pPr>
            <a:r>
              <a:rPr lang="en-GB" dirty="0" smtClean="0"/>
              <a:t>The genes that predispose to stammering may have some survival value</a:t>
            </a:r>
          </a:p>
          <a:p>
            <a:pPr algn="ctr">
              <a:buNone/>
            </a:pPr>
            <a:endParaRPr lang="en-GB" dirty="0" smtClean="0"/>
          </a:p>
          <a:p>
            <a:pPr algn="ctr">
              <a:buNone/>
            </a:pPr>
            <a:endParaRPr lang="en-GB" dirty="0" smtClean="0">
              <a:solidFill>
                <a:schemeClr val="accent1"/>
              </a:solidFill>
            </a:endParaRPr>
          </a:p>
        </p:txBody>
      </p:sp>
      <p:pic>
        <p:nvPicPr>
          <p:cNvPr id="31748" name="Picture 4" descr="http://upload.wikimedia.org/wikipedia/commons/thumb/e/e4/DNA_chemical_structure.svg/640px-DNA_chemical_structure.svg.png"/>
          <p:cNvPicPr>
            <a:picLocks noChangeAspect="1" noChangeArrowheads="1"/>
          </p:cNvPicPr>
          <p:nvPr/>
        </p:nvPicPr>
        <p:blipFill>
          <a:blip r:embed="rId5" cstate="print"/>
          <a:srcRect/>
          <a:stretch>
            <a:fillRect/>
          </a:stretch>
        </p:blipFill>
        <p:spPr bwMode="auto">
          <a:xfrm>
            <a:off x="-108520" y="50206"/>
            <a:ext cx="5832648" cy="6807794"/>
          </a:xfrm>
          <a:prstGeom prst="rect">
            <a:avLst/>
          </a:prstGeom>
          <a:noFill/>
        </p:spPr>
      </p:pic>
      <p:pic>
        <p:nvPicPr>
          <p:cNvPr id="9" name="~PP9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286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7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adorablay.files.wordpress.com/2008/10/day16_1.jpg"/>
          <p:cNvPicPr>
            <a:picLocks noChangeAspect="1" noChangeArrowheads="1"/>
          </p:cNvPicPr>
          <p:nvPr/>
        </p:nvPicPr>
        <p:blipFill>
          <a:blip r:embed="rId5" cstate="print"/>
          <a:srcRect/>
          <a:stretch>
            <a:fillRect/>
          </a:stretch>
        </p:blipFill>
        <p:spPr bwMode="auto">
          <a:xfrm>
            <a:off x="35496" y="2154664"/>
            <a:ext cx="5328592" cy="4658712"/>
          </a:xfrm>
          <a:prstGeom prst="rect">
            <a:avLst/>
          </a:prstGeom>
          <a:noFill/>
        </p:spPr>
      </p:pic>
      <p:sp>
        <p:nvSpPr>
          <p:cNvPr id="4" name="Slide Number Placeholder 3"/>
          <p:cNvSpPr>
            <a:spLocks noGrp="1"/>
          </p:cNvSpPr>
          <p:nvPr>
            <p:ph type="sldNum" sz="quarter" idx="12"/>
          </p:nvPr>
        </p:nvSpPr>
        <p:spPr/>
        <p:txBody>
          <a:bodyPr/>
          <a:lstStyle/>
          <a:p>
            <a:fld id="{0B3E2940-66F6-4CF5-ABE3-85E224C9CA90}" type="slidenum">
              <a:rPr lang="en-GB" smtClean="0"/>
              <a:pPr/>
              <a:t>6</a:t>
            </a:fld>
            <a:endParaRPr lang="en-GB"/>
          </a:p>
        </p:txBody>
      </p:sp>
      <p:sp>
        <p:nvSpPr>
          <p:cNvPr id="5" name="Title 4"/>
          <p:cNvSpPr>
            <a:spLocks noGrp="1"/>
          </p:cNvSpPr>
          <p:nvPr>
            <p:ph type="title"/>
          </p:nvPr>
        </p:nvSpPr>
        <p:spPr>
          <a:xfrm>
            <a:off x="4644008" y="260648"/>
            <a:ext cx="4042792" cy="1944216"/>
          </a:xfrm>
        </p:spPr>
        <p:txBody>
          <a:bodyPr>
            <a:noAutofit/>
          </a:bodyPr>
          <a:lstStyle/>
          <a:p>
            <a:r>
              <a:rPr lang="en-GB" dirty="0" smtClean="0">
                <a:solidFill>
                  <a:srgbClr val="FF0000"/>
                </a:solidFill>
              </a:rPr>
              <a:t>But stammering is largely inherited</a:t>
            </a:r>
            <a:endParaRPr lang="en-GB" dirty="0"/>
          </a:p>
        </p:txBody>
      </p:sp>
      <p:sp>
        <p:nvSpPr>
          <p:cNvPr id="12" name="Content Placeholder 11"/>
          <p:cNvSpPr>
            <a:spLocks noGrp="1"/>
          </p:cNvSpPr>
          <p:nvPr>
            <p:ph idx="1"/>
          </p:nvPr>
        </p:nvSpPr>
        <p:spPr>
          <a:xfrm>
            <a:off x="5796136" y="2492896"/>
            <a:ext cx="2962672" cy="4104456"/>
          </a:xfrm>
        </p:spPr>
        <p:txBody>
          <a:bodyPr>
            <a:normAutofit fontScale="92500" lnSpcReduction="20000"/>
          </a:bodyPr>
          <a:lstStyle/>
          <a:p>
            <a:pPr algn="ctr">
              <a:buNone/>
            </a:pPr>
            <a:r>
              <a:rPr lang="en-GB" dirty="0" smtClean="0"/>
              <a:t>The genes that predispose to stammering must have some survival value</a:t>
            </a:r>
          </a:p>
          <a:p>
            <a:pPr algn="ctr">
              <a:buNone/>
            </a:pPr>
            <a:endParaRPr lang="en-GB" dirty="0" smtClean="0"/>
          </a:p>
          <a:p>
            <a:pPr algn="ctr">
              <a:buNone/>
            </a:pPr>
            <a:r>
              <a:rPr lang="en-GB" dirty="0" smtClean="0">
                <a:solidFill>
                  <a:schemeClr val="accent1"/>
                </a:solidFill>
              </a:rPr>
              <a:t>Otherwise we would have died out</a:t>
            </a:r>
          </a:p>
        </p:txBody>
      </p:sp>
      <p:pic>
        <p:nvPicPr>
          <p:cNvPr id="7" name="~PP335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279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rPr>
              <a:t>hidden strengths</a:t>
            </a:r>
            <a:endParaRPr lang="en-GB" sz="4000" b="1" dirty="0" smtClean="0">
              <a:solidFill>
                <a:schemeClr val="tx2"/>
              </a:solidFill>
            </a:endParaRPr>
          </a:p>
        </p:txBody>
      </p:sp>
      <p:sp>
        <p:nvSpPr>
          <p:cNvPr id="4" name="Slide Number Placeholder 3"/>
          <p:cNvSpPr>
            <a:spLocks noGrp="1"/>
          </p:cNvSpPr>
          <p:nvPr>
            <p:ph type="sldNum" sz="quarter" idx="12"/>
          </p:nvPr>
        </p:nvSpPr>
        <p:spPr/>
        <p:txBody>
          <a:bodyPr/>
          <a:lstStyle/>
          <a:p>
            <a:fld id="{0B3E2940-66F6-4CF5-ABE3-85E224C9CA90}" type="slidenum">
              <a:rPr lang="en-GB" smtClean="0"/>
              <a:pPr/>
              <a:t>7</a:t>
            </a:fld>
            <a:endParaRPr lang="en-GB"/>
          </a:p>
        </p:txBody>
      </p:sp>
      <p:pic>
        <p:nvPicPr>
          <p:cNvPr id="1028" name="Picture 4"/>
          <p:cNvPicPr>
            <a:picLocks noChangeAspect="1" noChangeArrowheads="1"/>
          </p:cNvPicPr>
          <p:nvPr/>
        </p:nvPicPr>
        <p:blipFill>
          <a:blip r:embed="rId5" cstate="print"/>
          <a:srcRect/>
          <a:stretch>
            <a:fillRect/>
          </a:stretch>
        </p:blipFill>
        <p:spPr bwMode="auto">
          <a:xfrm>
            <a:off x="519113" y="1340768"/>
            <a:ext cx="8105775" cy="4524375"/>
          </a:xfrm>
          <a:prstGeom prst="rect">
            <a:avLst/>
          </a:prstGeom>
          <a:noFill/>
          <a:ln w="9525">
            <a:noFill/>
            <a:miter lim="800000"/>
            <a:headEnd/>
            <a:tailEnd/>
          </a:ln>
        </p:spPr>
      </p:pic>
      <p:pic>
        <p:nvPicPr>
          <p:cNvPr id="16" name="~PP379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708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825"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0000"/>
                </a:solidFill>
              </a:rPr>
              <a:t>What do non-</a:t>
            </a:r>
            <a:r>
              <a:rPr lang="en-GB" dirty="0" err="1" smtClean="0">
                <a:solidFill>
                  <a:srgbClr val="FF0000"/>
                </a:solidFill>
              </a:rPr>
              <a:t>stammerers</a:t>
            </a:r>
            <a:r>
              <a:rPr lang="en-GB" dirty="0" smtClean="0">
                <a:solidFill>
                  <a:srgbClr val="FF0000"/>
                </a:solidFill>
              </a:rPr>
              <a:t> think?</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0B3E2940-66F6-4CF5-ABE3-85E224C9CA90}" type="slidenum">
              <a:rPr lang="en-GB" smtClean="0"/>
              <a:pPr/>
              <a:t>8</a:t>
            </a:fld>
            <a:endParaRPr lang="en-GB"/>
          </a:p>
        </p:txBody>
      </p:sp>
      <p:sp>
        <p:nvSpPr>
          <p:cNvPr id="11266" name="AutoShape 2" descr="data:image/jpeg;base64,/9j/4AAQSkZJRgABAQAAAQABAAD/2wCEAAkGBxQSEhQUExIWFBQVGBUaFxgXGBYfGhgbHhUWHRscHx4eHigjGBolHBwVIzIjJSouLzAuFx8zODMsNygtLisBCgoKDg0OGxAQGywmICQvLywyLTIsLCw0LC0sLywsNCwsLywsLCwsLCwsLCwsLCwsLCwvLDQ0LCwsLCwsLCwsLP/AABEIALQAtAMBEQACEQEDEQH/xAAbAAEAAwADAQAAAAAAAAAAAAAABAUGAgMHAf/EAEUQAAIBAwEFBQQHAwoGAwAAAAECAwAEERIFBiExURMiQWFxMlKBkRQzQmJygrEjkqEVQ0RUY6KywcLRJTVzdJTTBxYk/8QAGwEBAAIDAQEAAAAAAAAAAAAAAAQFAgMGAQf/xAA2EQACAQMCBAIJAwMFAQAAAAAAAQIDBBEhMQUSQVETkQYiMmFxgaGx0RTB4RVS8DM0orLxI//aAAwDAQACEQMRAD8Asq6AqBQCgFAKAUAoBQCgFAKAUAoBQCgFAKAgybYt1ODPGD01r/vWDqQXVGShJ9CXFKrjKsGHVSCP4VkmnsYtY3OdegUAoBQCgFAKAUAoBQCgFAKAUAoBQCgFAQrva0MR0vKit7uct8hxrXOrCHtNIyjCUtkRptuqFJSGeQgcAsMvePTOnHxqJPidrFf6kfNG6NrVfQqVkSXvXvbcePZNDMsKeRyvfI6n5CtcL21qe1Ui/dlY/k2So1YezH5k5dq2QwsYSQkcEij1HHmFHAetTPEpLRfRGjkqdSHcxce0htJ4JPfRYwD5Mmvvr5YzWDXWMWn8vsZJ9G0yy2BtsTgo69nOntIwIJHvAHjpNbKVXn0ejMKlPl1WxcVuNYoBQCgFAKAUAoBQCgFAKAUAoBQEW+vliA1ZLMcIijLueiqOJrVWrwowc6jwkZ06cpvEUSbLdye471y5hjPKGI4Yj78n+S49TXE8R9J5ybhbLC7lzQ4dGOs9WaTZuyILcYhhSP8ACBk+p5muWq16tV5qSbLKMIx2ROzWkyGaAqtp7u21xxkhXV4OvdceYZcEGpVC9r0HmnJo1zpQn7SM9fbGubXvRs13COanHbIPIjhKPLAPrXW8O9J+ZqFyse8q7jhq3p+RnNtRRXL2sqMcl2j1rwZCUYjnyZWXGD1IrqZ8lTlnF/Mroc0OaLLfY96z6o5cCaIgPjkw+y48mHyOR4Vupyb0e6/zJrnFLVbMsa2GAoBQCgFAKAUAoBQCgFAKAUBF2hedmBhS7uQsaDm7HkB5eJPgBWi5uIW9N1JvRGylSlUlyxLzdzd/sT20xEly47zfZjHuJ0A68zXzLinFal7U10j0R0dvbRoxwty/qpJIoBQCgFAKAwW+2x//ANNvJbRFpiXkkQHCuqLjJ4Y7TLYB8a6TgnE5W6fiv1E15v8AYg3duqm25WzXStLaTxn6wtEw8cFGbDDwZWQjB5ZNd9zxk4Tj10/couVpSi+hfVINQoBQCgFAKAUAoBQCgFAKA4yOFBJOAASSfACgO/c3Z5kJvZVwzgiBSPq4s8/xPjV6ECvnHpDxN3NbwoP1Y/VnRWNt4UMvdmsrnCcKAUAoBQCgFAKA8z3hhSPaasobssgyY9hJ5FYIc+BZQc+ZHWu59G7p8kaVV9+X5FRxClvKK+Jd12JTCgFAKAUAoBQCgFAKAUAoCBfQdvLDajlKxaXHhEneb4MdKfmqn45e/pbSTW70RMsaPiVVnob9VAAAGAOVfLm8nSH2vAKAUAoBQCgFAKArtubKW4gli5GRThhzDY7rZ6g441It68qNWNRdGYTgpRaMlse8M0MbkYYjvDow4MPmDX16lUVSCmupyk48smibWwxFAKAUAoBQCgFAKAUBDvJpC8cMIBmlzjV7KKB3nbHMDhw8SQKgcSv4WVF1JfJEi2t3Wng0Gwd3fo8jSvM00rqFyVVVUAk4UDlknx6CvnXEuLVb/HOkki/t7aNH2S9qpJIoBQCgFAKAUAoBQCgPP9nIEkuoxyS4l/v4k/119U4HUdSxpt9seRzV9HlrMn1bEQUAoBQCgFAKAUAoBQEfd+3up7pp7SBZI1j7LtZWKR6teW0kAmTw5DHDGa5vjVsr3lgpYSLSyk6Sba3Nb/IO02/n7NPLspm/j2g/SqePALdbyl9PwTXdT7I5DdzaX9ctPhbSf+6s/wCg2veXmvwY/qp+4ptq2m07SQSzSJNaLxk+jxYdR1ZSSSg8Spz8K03HBKSpvwVmXvZlC5ln1tibdbxwIVVWMzsAyxwq0jkEZB0oCQPM1Q0OH3FZ4hHz0RKlVhHdnz+Wn/qF9j/t3/TnUv8Aol32XmYfqYHE7eI52V//AOJN/tXn9Eu+y8x+ppnLYO8MV32gjDq0bYZZF0uOHuniB61DurKrbNKp1NkKkZ7FvUQ2CgFAKA8/2a4eS6lHKS4kx6Jpj/0V9U4HSdOxgn2z5nNX0uasyfVsRBQCgFAKAUAoBQCgIO1wWRY1JBmkiiyOYDyKrY6HTqrRcycabaNtGPNNHs1laJDGkcahURQqgcgAOFUxZGT3abav8oXX0sJ9C49gR2fUacaTq5Zzq8aA2VAZ3e3aUg7K0t8fSLrUASARFGB+0lI8cAgDqzLQEzdrdyCxiEUCAe8x9tz4lj4n+A5DhQHftjbMFoge4mSFCQoLnAJ6frQE2NwwBBBBAII5EHkaAo94914rrDj9jcJ9XOnB1PQ++h8VOR8hWurRhVi4TWUexk4vKM7sW+d9cUyhLiBtEoHInHB1+444jpnHMGuI4hZO1q8vR6r4FnSqc8clnUA2igKzePaX0a2ll5sq4QdXPBR6liKk2lu69aNNdWYVJqEXJmW2VadjDHHnJRQCep8T8Tmvr1OChFRXQ5ScuaTZLrMxFAKAUAoBQCgFAKAg7ZDCPWgy8TxyqBzPZurEepAI+NabiHNTaRsoy5Zpnsezb9J4o5o2DJIoZSOhFUpZlPeb72ETlGuVLKcMEV30nodCnB9awlUhH2ml8z1JvY5W2+2z5CALyEMeSu2hvk2DWUZKWzyeNYImx5Fm2pdyhgwiht4kIIIAbVIxBHUlQfwCvQaqgKDfHdC32nGkdwGwjalKNgg4wR6EUBc2dqsUaRoMJGqqo6KoAA+QoDuoDDbyRBNqwMvDt7aVXHUxvGUJ9Azj81UnHoJ26l1T++STav18EyuQLAg7L2vDc9p2L6xE5jcgHGoAEgHx58xW6tQqUsc6xlZXwMYyUtjNbzXPb3UcA+rt/wBpJ0MhGI188DU2Pw11vorY5k7iS9yKziVbEVBHKu3KQUAoBQCgFAKAUAoBQCgKjZ13dxWLdlKFt7udoinENAHn7PXGw5ahqyDyLZHnx1zxNRuqtJLZNr5LJd0qD8OMsnoFjZRwoscaBFUYAAArialSVSTlJ5bLRJJYR9ntI3GHjVh95Qf1pGco7MNJlZsgR7OvlKosVtdqsbaQAqTKSUJAHDWCy56ha6jgl66idKo8vdZ7fwQbmnj1kej1fkUUAoBQHnpuhd38lwnGG3RreJvB2LgzMOoBVVz5NXNceuU+Wgvi/wBiZaw3kQ94Lt5XFnA2mRxqmcfzMXXyduIX4nwqntoRhHx6i0Wy7v8AC6kibbfKis2dcRbPXaBVcJHLEI0H2ibaFVUdSW/WpU6dS8lRju5J/wDZmClGmpPovwVNjdJCyRSvqupy0kmBnvHiSeij2RnwAr6RbUqdtTjQj2OeqylVk6jLmpZoFAKAUAoBQCgFAKAUBxlkCgsxAUDJJ5AUbxqwir2HsOa6tgskjRW6s7W6qMMxMjOkr58ASMKemTz4cVcU6MbmdSKy5fbbC+J0FKMnTSl0NFBt24iGm5tJHI4drBpdH89OQynyI+dUlXhOXmlJY7PQkqq17SO072RD2oLpfWCQ/wCHNaP6TcdMeaPfGj7/ACOM+8NhcIYpJQA/ArKskZPprVTnzHSsFZ3dCSmovK6rD+2T3xISWGyfsvbd1ZgKytfWw9mRCvbxr4BgSBKB1He5ZB51f2nGac1y1/Vl9H+CJUt2tY6ouYN/7BvauOyPisySRkfvqM/CreNWnL2ZJ/MjuLW6Pk//AMgWC+zOZm8FhjkkJ/dUgfEikq1OHtSS+YUW9kU+0dpXd+CgRrK2PtElfpEq9BjIhU9c6vSqa843TguWhq+/Rfkk07ZvWRKithFEI4VVQi4ReOkYHAHxxXLSm5z5pvd6k7GFhETd/ZRgQl21zynXM/vOenRRyA6CttzX8WXqrEVol2X57mMI8q13POdrXbz7RnW376I6kEj9msgTQzk/b0gEBRzJPrXbcAtHGlGo4+tjT3JvJU31VZcc6HdsTZyi6lcEv2Q0GRvaeRsNIT6DQMDgMkeFdHTgudvt9yunJ8qXc0dSDSKAUAoBQCgFAKAUAoCDaWv02Yr/AEaFh2n9rIOITzReBPU8OtUnFL3l/wDlD5llZW+fXkbMCufLY+0AoDrngVxh1Vh0YA/rRNrY8wU77sxodVs72r/2R7h9YzlD8qVFGqsVEn9/Pc85cezofYttPEyx3yIAxCpcKP2THwDA8YmPnw86qLnhrinOg2126r8mcanSRpEQDkAPQCqhtvc3HKvD0j317HCheWRY0H2mIArZTpzqS5YLLPG0tWZPePfFTAVtxNqche1MMoSNT7T5K8cDl5keFWthw3mrxVeUVH4ry0I9atiD5U2zo2ZHGsSCIgxgDSQc5HXPiT1r6fBRjFKOxzUm29dxs+yEKaQScszEnmWZiSfmaQiorB5KXMyVWR4KAUAoBQCgFAKAUBB2rM+Fii+umbQn3eGWf0Vcn4Co13XVGk5G63pOpNI1OytnpbxJFGMKo+JPMk9STkk+dcfObnJyZ0EYqKwiXWJkKAUAoBQHVc26yIyOoZGBDKRkEV6m08o8ayVWwJ2t5jZyMWXSXtnbiSgPejJ8WTI4nmD5GqjidqkvHgt917+/zMqcsPlZpapjeR7q1jfS0iK3ZkspYA6TjBIzy4ZrZCc45UW9fqeNJ7lfsvbguXxFDIYMHE50hGI90E6mB64xW6rbeFH15Lm/t6r49PkYRnzPRadzOTWgt72aJABHIizKo5KxYq+OgJ0nHXPWu69GLuda3cJvPKU3EqSjNSXUlV0xWCgFAKAUAoBQCgFAKA692Ye1up5iOEOII/I4DyEeuUH5a5vi9ZyqKHRFxYU8Q5u5pZblF9p1X1YCqlJsn5PsUytxVlb0IP6V400DsoeigFAKAUBRb3rpiS4HBraRJc/dziQfFC3yFHDxIypvqsfPp9TGWmvY06tkA9a5HYlHCaVVGXIVeWWIA4+texTbwjxs6ZL2KNcmSNUA56lAArJU5yeEnk8ykYxLv6Tcy3CgiIqscRIxqVSSXx7pJ4eQz419H9HrCdrb5qaOWpQ8QrqpPEehMq/K8UAoBQCgFAKAUAoCu2jthImWMd+ZvZQFR8WJOFXzNRbq7p28OaZupUJVHhE7YO60pjbtrshHdnMds2Fy2MgyDvNy8MVwF/xpzquVOGPj+C/o2/LBRbLqDdSyX+ixMfekUO3zfJqpnf3Mt5vzx9jeqUF0KzeXY8NrEbq2jSCSFlZuzARZF1AMjKuA2QTjPjipvD7yrKsqU25J6a6495hUgormWhfwyhhlSCPIg1btYPDnQCgFAKAqt62UWVyW9nspM/ums6Xtr4mM/ZZb7NBEMQb2giZ9dIzXI1Mc7x3ZJjsVO/bgWM4IBLKEUMARqYhV4HzIqXwynKpdwjHuaq8lGm2zNwbBtl04t48rjGVB5ePHx86+rRoU4vKivI5l1ZvqyyraaxQCgFAKAUAoBQEe8vY4hmRwueA6k9ABxJ8hWE6kYLMnhGUYuTwkVTSXFw/C1uxbdYwiySfF2Uxr6cfSub4jxyGOShUin3ef2TLK3ssa1Ey4sjs6LCy2Bti3DVcQqQ3rJlh8zXJ1XeVHzRq83wk/to/oWkVTjpy4+Razbqw+3aE2snNWhOEP4o/YdT6VGje1PZresvfv8nujPw1vHQjRb1PGWgmgd7xMdyJe7Ip9mQMeCIeOdR4EEca3R4c6zU6T9R9X09z7sx8XGjWp8fZMt2Q18V7MHK2yElPIyNw7QjpyHnVrbW9O2Xqay7/jsYPM/a8iwsNh28DF4YViJGDoGAR6DhnzxUiU5S0bCilsWFYmQoBQCgKLeU9q0FovOZw0nlFGQzk+ROlfzVhWqeFSlUfwXxf+ZMWstRNOK5MlGX36kz9Ei565wzfhjRm/xaK6P0Yo895zf2ogcQlijjuR6+jnPCgFAKAUAoBQCgIu0rzsoy+Cx4BVHNmJwqj1JArXWqxpQc5bIzpwc5KKLvd3dxYf2s2JLlh3nPEJ9xM+yo8ufjXy7ifFat5UbbxHojpLe3jSjhbmgqqJJwliDAqyhlIwQQCCOhB516m4vKPDO7NiNndC2Uk28ys8Knj2TrjWg+4QQQPDDeVTqsvHo+K/ai8P3p7P49/ka4rkly9GdW9UMn0uzMEixyt2yFmXUNGjWcjIyMqOOeGa38OuPCp1G1lLDx784/cxqrMlgp5t85YGIeJbuNeDS2qyd0jnkMNPDoHNXVKUKi19R9pNf+/Q1ObXv+BfbE3otboDspRqP2G7rfI8/hWc6Uobo9jOMti5rWZigFAV21tsJAADl5W4RxJxdz0A8B5ngK9xpzPRLqYt4Pu72y3QvPOQbibGrHsxoPZjU9B4nxOTXP39548uWHsrb3+8204Y1e5d1Xm0xu8T69oRr4RQOfzO6gf3Vau29EqWlSp8io4pLRRPtdoUwoBQCgFAKAUAoCIY9d3ZxnkHeQjroTh8mZT8BVB6SVnTsml10J/Do5q57G8r5odCRbvaEcTxo7aTKSqZ5FsZxnkDitkKUppuK23MXJLRkqtZkZTeDa8Md/bCWRUEUcshJPHLdxABzJPf4eVWVtQqTt5uCzlpeWr/AGNM5JTWSFLs6baVyksivBZxqyqpysk2rGSQOKIcDhzIyPE1tVanZ0nCOJTfXdR/LMeV1JZeiNpbwKihEUKijAVQAAOmKqpScnzSeWb0ktEZWz2NbyXd5C0KPEOxk0lRhJGU6tPuEgK3DHFqsZ3FWFGnUUmpar4pbZ79jSoRcmsaEz/6wyH9heTxD3GYSJ8nyQPIEVnDi1Re3FP6fY98HszovYbyBGkkvbYRrxLPAwx8peJqVT4nCpJRjTbb7P8AgxcJJZbXkUtntlp0DPfSrGc4aGzkQHBwe+2vx4cMVNq/qo+xR/5Z+2DUpxe8voW2xL/ZcLHs7iIyngzySZlbyLP3vhVNdU76r/qReO2NPI3QlTWzNLb3scnsSI/4WB/Sq6VOUfaTRuTTJFYHphJH1314/umKL92PV+sh+VfSPRmlyWSl3eSg4lLNXHYlV0RXCgFAKAUAoBQCgOnZ/wDzG2/6N1+sFct6V/7WPxLThfts29fPi8I20LGOeMxyoHRuYP8AAg+BHUVsp1JU5c0HhnjimsMzW2ILyzgkkhuxJHEpbTNHqcKDx74YZCjjxBPDnU+jK3uKijOGG+zwvLD3NMlOCymW2xNixxZlY9tNIQzTOF1HIGAvuKByAqNXuJT9RaRWmF/mrM4wS16lxUU2FZtvbC26gAGSZ+EUS+07f5KPFuQFSKFB1XnaK3fb+eyMJz5ficd3tmtBGxkIaaVjJMw8WPgPuqoCjyFe3NZVJLl0itF8P53EI4Wu5z2ptdYSsaq0s8n1cKcXbz+6o8WPAVnaWNW6liC06vojypVjBak/Ye6TM63F+VkmXjHCvGGA+WfrJPvkegFdjZ2NK1jiO/VldUqym9Tt2Ov0TaE1tyiuVNzCPBXBAmUeABJV/wAzdKmms009qjjDorjoygj+NAU11uXs+Ti1lBnqI1U/NcGvGk9wQJdwIBkwTXNufDRKxUfkfUv8Kj1LK3qL1oLyx9jNVJrZmR2rurd2HazaheQu7PIyrpmTgMnQMiQAD7OD5VYWVSFtBUkvVRFr0nUfN1OmGVXUMpDKwBBHIg8jVwmmsor2saHOvQKAUAoBQCgFAVM0UlzcxJauVkhYmWUAFYkYYK+bkch5ZOK530hureFDkqavoiy4fSqOXMtj0YV84L4+14DpvYg8bqwyrKwPoVINZwk4yTXRnjWUVe5cpewtWY5JiTJ68OdSL6KjczS7swpPMEW8sgUFmOAAST0A51FSbeEZlJsjdVr2Fr/WYbqVtdqxziOIDCIy+KOMsw59/qK7ihw+nG1VCa33+P8ABWyqtz5kfbe5vbg9hHatBOuRNLKD2MXmh/n881A68ccqqaXAZeK/Efqrzf4N8rr1dNzYbt7tRWYJXMkz/WzPxkkPmfBeijgK6SnThTiowWEiG228suqzPDL74DRPs2Uc1utB/DJDKpH6fKgNRQCgFAKA8Xt4BFNdwr7MVzMF8lY6wo8hqx8KtrR5plfcLEyVUo0CgFAKAUAoCFZxyXrFYG7OAHDz+LdVi6nq/IeGa5zjHHYWqdOlrP7FjaWLqetPY2ezNnR28YjiUKg+ZJ5knxJ6mvntatOtNzm8tl7GKisIl1qMhQHVdw60dMldSsuRzGQRkeYrKEuWSl2PGsrBw2faLDFHEnsxqqj0AxWVSo6k3N7vURWFgq72M384sozmMFWu3HJU5iL8b8AR4KSembzgtg5TVea0W3vff5EW5q4XKj0eNAoAAwAAAB4AV1RBOVAKAUBmd94pD9DkSJ5UhuVkkWPBfSI5ACASM94jxoDjLv1AudcF4mMk5tJ8DHPJCkY+NAR7Lf6O6XNhbT3RzjOkxxj1kfh+6GPlQEkDasnHNnbeWJZiPj3AaAdntVOPaWc/kUliz8dT4oDzu9aa2lme9gaAzzO4fOuHvHur2gAwQMDvAZqwta0Ix5XuQ7ilJvmRMBqwIh9oBQCgFAVV0nb3kFq5PYyK7uBwL6SMKT7hzxA51RcfvKttbZpvDZPsKMZzzLoehwxKihVAVVGAByA6V80lJyeWdAlg51ieigFAKArN57tobO5kQ4dIZGU9CEJFSLWCqV4Qls2l9TCo8RbRqd1Nmx29rCkShQUVj1ZmALMx+0xPMmvoKSWiKkt69AoBQCgFAed7H/4rd3aXZLw2suiOBTiJuHtOOcjeROPKgPQYowqhVAVQMAAYAHQDwoDnQCgOE0SupVlDKwwQRkEdCKA8burRbW/ubSLIgRY5EUnOjXqyqn3BjgPD04VZWU204voQrmKTTRJqcRRQC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68" name="AutoShape 4" descr="data:image/jpeg;base64,/9j/4AAQSkZJRgABAQAAAQABAAD/2wCEAAkGBxQSEhQUExIWFBQVGBUaFxgXGBYfGhgbHhUWHRscHx4eHigjGBolHBwVIzIjJSouLzAuFx8zODMsNygtLisBCgoKDg0OGxAQGywmICQvLywyLTIsLCw0LC0sLywsNCwsLywsLCwsLCwsLCwsLCwsLCwvLDQ0LCwsLCwsLCwsLP/AABEIALQAtAMBEQACEQEDEQH/xAAbAAEAAwADAQAAAAAAAAAAAAAABAUGAgMHAf/EAEUQAAIBAwEFBQQHAwoGAwAAAAECAwAEERIFBiExURMiQWFxMlKBkRQzQmJygrEjkqEVQ0RUY6KywcLRJTVzdJTTBxYk/8QAGwEBAAIDAQEAAAAAAAAAAAAAAAQFAgMGAQf/xAA2EQACAQMCBAIJAwMFAQAAAAAAAQIDBBEhMQUSQVETkQYiMmFxgaGx0RTB4RVS8DM0orLxI//aAAwDAQACEQMRAD8Asq6AqBQCgFAKAUAoBQCgFAKAUAoBQCgFAKAgybYt1ODPGD01r/vWDqQXVGShJ9CXFKrjKsGHVSCP4VkmnsYtY3OdegUAoBQCgFAKAUAoBQCgFAKAUAoBQCgFAQrva0MR0vKit7uct8hxrXOrCHtNIyjCUtkRptuqFJSGeQgcAsMvePTOnHxqJPidrFf6kfNG6NrVfQqVkSXvXvbcePZNDMsKeRyvfI6n5CtcL21qe1Ui/dlY/k2So1YezH5k5dq2QwsYSQkcEij1HHmFHAetTPEpLRfRGjkqdSHcxce0htJ4JPfRYwD5Mmvvr5YzWDXWMWn8vsZJ9G0yy2BtsTgo69nOntIwIJHvAHjpNbKVXn0ejMKlPl1WxcVuNYoBQCgFAKAUAoBQCgFAKAUAoBQEW+vliA1ZLMcIijLueiqOJrVWrwowc6jwkZ06cpvEUSbLdye471y5hjPKGI4Yj78n+S49TXE8R9J5ybhbLC7lzQ4dGOs9WaTZuyILcYhhSP8ACBk+p5muWq16tV5qSbLKMIx2ROzWkyGaAqtp7u21xxkhXV4OvdceYZcEGpVC9r0HmnJo1zpQn7SM9fbGubXvRs13COanHbIPIjhKPLAPrXW8O9J+ZqFyse8q7jhq3p+RnNtRRXL2sqMcl2j1rwZCUYjnyZWXGD1IrqZ8lTlnF/Mroc0OaLLfY96z6o5cCaIgPjkw+y48mHyOR4Vupyb0e6/zJrnFLVbMsa2GAoBQCgFAKAUAoBQCgFAKAUBF2hedmBhS7uQsaDm7HkB5eJPgBWi5uIW9N1JvRGylSlUlyxLzdzd/sT20xEly47zfZjHuJ0A68zXzLinFal7U10j0R0dvbRoxwty/qpJIoBQCgFAKAwW+2x//ANNvJbRFpiXkkQHCuqLjJ4Y7TLYB8a6TgnE5W6fiv1E15v8AYg3duqm25WzXStLaTxn6wtEw8cFGbDDwZWQjB5ZNd9zxk4Tj10/couVpSi+hfVINQoBQCgFAKAUAoBQCgFAKA4yOFBJOAASSfACgO/c3Z5kJvZVwzgiBSPq4s8/xPjV6ECvnHpDxN3NbwoP1Y/VnRWNt4UMvdmsrnCcKAUAoBQCgFAKA8z3hhSPaasobssgyY9hJ5FYIc+BZQc+ZHWu59G7p8kaVV9+X5FRxClvKK+Jd12JTCgFAKAUAoBQCgFAKAUAoCBfQdvLDajlKxaXHhEneb4MdKfmqn45e/pbSTW70RMsaPiVVnob9VAAAGAOVfLm8nSH2vAKAUAoBQCgFAKArtubKW4gli5GRThhzDY7rZ6g441It68qNWNRdGYTgpRaMlse8M0MbkYYjvDow4MPmDX16lUVSCmupyk48smibWwxFAKAUAoBQCgFAKAUBDvJpC8cMIBmlzjV7KKB3nbHMDhw8SQKgcSv4WVF1JfJEi2t3Wng0Gwd3fo8jSvM00rqFyVVVUAk4UDlknx6CvnXEuLVb/HOkki/t7aNH2S9qpJIoBQCgFAKAUAoBQCgPP9nIEkuoxyS4l/v4k/119U4HUdSxpt9seRzV9HlrMn1bEQUAoBQCgFAKAUAoBQEfd+3up7pp7SBZI1j7LtZWKR6teW0kAmTw5DHDGa5vjVsr3lgpYSLSyk6Sba3Nb/IO02/n7NPLspm/j2g/SqePALdbyl9PwTXdT7I5DdzaX9ctPhbSf+6s/wCg2veXmvwY/qp+4ptq2m07SQSzSJNaLxk+jxYdR1ZSSSg8Spz8K03HBKSpvwVmXvZlC5ln1tibdbxwIVVWMzsAyxwq0jkEZB0oCQPM1Q0OH3FZ4hHz0RKlVhHdnz+Wn/qF9j/t3/TnUv8Aol32XmYfqYHE7eI52V//AOJN/tXn9Eu+y8x+ppnLYO8MV32gjDq0bYZZF0uOHuniB61DurKrbNKp1NkKkZ7FvUQ2CgFAKA8/2a4eS6lHKS4kx6Jpj/0V9U4HSdOxgn2z5nNX0uasyfVsRBQCgFAKAUAoBQCgIO1wWRY1JBmkiiyOYDyKrY6HTqrRcycabaNtGPNNHs1laJDGkcahURQqgcgAOFUxZGT3abav8oXX0sJ9C49gR2fUacaTq5Zzq8aA2VAZ3e3aUg7K0t8fSLrUASARFGB+0lI8cAgDqzLQEzdrdyCxiEUCAe8x9tz4lj4n+A5DhQHftjbMFoge4mSFCQoLnAJ6frQE2NwwBBBBAII5EHkaAo94914rrDj9jcJ9XOnB1PQ++h8VOR8hWurRhVi4TWUexk4vKM7sW+d9cUyhLiBtEoHInHB1+444jpnHMGuI4hZO1q8vR6r4FnSqc8clnUA2igKzePaX0a2ll5sq4QdXPBR6liKk2lu69aNNdWYVJqEXJmW2VadjDHHnJRQCep8T8Tmvr1OChFRXQ5ScuaTZLrMxFAKAUAoBQCgFAKAg7ZDCPWgy8TxyqBzPZurEepAI+NabiHNTaRsoy5Zpnsezb9J4o5o2DJIoZSOhFUpZlPeb72ETlGuVLKcMEV30nodCnB9awlUhH2ml8z1JvY5W2+2z5CALyEMeSu2hvk2DWUZKWzyeNYImx5Fm2pdyhgwiht4kIIIAbVIxBHUlQfwCvQaqgKDfHdC32nGkdwGwjalKNgg4wR6EUBc2dqsUaRoMJGqqo6KoAA+QoDuoDDbyRBNqwMvDt7aVXHUxvGUJ9Azj81UnHoJ26l1T++STav18EyuQLAg7L2vDc9p2L6xE5jcgHGoAEgHx58xW6tQqUsc6xlZXwMYyUtjNbzXPb3UcA+rt/wBpJ0MhGI188DU2Pw11vorY5k7iS9yKziVbEVBHKu3KQUAoBQCgFAKAUAoBQCgKjZ13dxWLdlKFt7udoinENAHn7PXGw5ahqyDyLZHnx1zxNRuqtJLZNr5LJd0qD8OMsnoFjZRwoscaBFUYAAArialSVSTlJ5bLRJJYR9ntI3GHjVh95Qf1pGco7MNJlZsgR7OvlKosVtdqsbaQAqTKSUJAHDWCy56ha6jgl66idKo8vdZ7fwQbmnj1kej1fkUUAoBQHnpuhd38lwnGG3RreJvB2LgzMOoBVVz5NXNceuU+Wgvi/wBiZaw3kQ94Lt5XFnA2mRxqmcfzMXXyduIX4nwqntoRhHx6i0Wy7v8AC6kibbfKis2dcRbPXaBVcJHLEI0H2ibaFVUdSW/WpU6dS8lRju5J/wDZmClGmpPovwVNjdJCyRSvqupy0kmBnvHiSeij2RnwAr6RbUqdtTjQj2OeqylVk6jLmpZoFAKAUAoBQCgFAKAUBxlkCgsxAUDJJ5AUbxqwir2HsOa6tgskjRW6s7W6qMMxMjOkr58ASMKemTz4cVcU6MbmdSKy5fbbC+J0FKMnTSl0NFBt24iGm5tJHI4drBpdH89OQynyI+dUlXhOXmlJY7PQkqq17SO072RD2oLpfWCQ/wCHNaP6TcdMeaPfGj7/ACOM+8NhcIYpJQA/ArKskZPprVTnzHSsFZ3dCSmovK6rD+2T3xISWGyfsvbd1ZgKytfWw9mRCvbxr4BgSBKB1He5ZB51f2nGac1y1/Vl9H+CJUt2tY6ouYN/7BvauOyPisySRkfvqM/CreNWnL2ZJ/MjuLW6Pk//AMgWC+zOZm8FhjkkJ/dUgfEikq1OHtSS+YUW9kU+0dpXd+CgRrK2PtElfpEq9BjIhU9c6vSqa843TguWhq+/Rfkk07ZvWRKithFEI4VVQi4ReOkYHAHxxXLSm5z5pvd6k7GFhETd/ZRgQl21zynXM/vOenRRyA6CttzX8WXqrEVol2X57mMI8q13POdrXbz7RnW376I6kEj9msgTQzk/b0gEBRzJPrXbcAtHGlGo4+tjT3JvJU31VZcc6HdsTZyi6lcEv2Q0GRvaeRsNIT6DQMDgMkeFdHTgudvt9yunJ8qXc0dSDSKAUAoBQCgFAKAUAoCDaWv02Yr/AEaFh2n9rIOITzReBPU8OtUnFL3l/wDlD5llZW+fXkbMCufLY+0AoDrngVxh1Vh0YA/rRNrY8wU77sxodVs72r/2R7h9YzlD8qVFGqsVEn9/Pc85cezofYttPEyx3yIAxCpcKP2THwDA8YmPnw86qLnhrinOg2126r8mcanSRpEQDkAPQCqhtvc3HKvD0j317HCheWRY0H2mIArZTpzqS5YLLPG0tWZPePfFTAVtxNqche1MMoSNT7T5K8cDl5keFWthw3mrxVeUVH4ry0I9atiD5U2zo2ZHGsSCIgxgDSQc5HXPiT1r6fBRjFKOxzUm29dxs+yEKaQScszEnmWZiSfmaQiorB5KXMyVWR4KAUAoBQCgFAKAUBB2rM+Fii+umbQn3eGWf0Vcn4Co13XVGk5G63pOpNI1OytnpbxJFGMKo+JPMk9STkk+dcfObnJyZ0EYqKwiXWJkKAUAoBQHVc26yIyOoZGBDKRkEV6m08o8ayVWwJ2t5jZyMWXSXtnbiSgPejJ8WTI4nmD5GqjidqkvHgt917+/zMqcsPlZpapjeR7q1jfS0iK3ZkspYA6TjBIzy4ZrZCc45UW9fqeNJ7lfsvbguXxFDIYMHE50hGI90E6mB64xW6rbeFH15Lm/t6r49PkYRnzPRadzOTWgt72aJABHIizKo5KxYq+OgJ0nHXPWu69GLuda3cJvPKU3EqSjNSXUlV0xWCgFAKAUAoBQCgFAKA692Ye1up5iOEOII/I4DyEeuUH5a5vi9ZyqKHRFxYU8Q5u5pZblF9p1X1YCqlJsn5PsUytxVlb0IP6V400DsoeigFAKAUBRb3rpiS4HBraRJc/dziQfFC3yFHDxIypvqsfPp9TGWmvY06tkA9a5HYlHCaVVGXIVeWWIA4+texTbwjxs6ZL2KNcmSNUA56lAArJU5yeEnk8ykYxLv6Tcy3CgiIqscRIxqVSSXx7pJ4eQz419H9HrCdrb5qaOWpQ8QrqpPEehMq/K8UAoBQCgFAKAUAoCu2jthImWMd+ZvZQFR8WJOFXzNRbq7p28OaZupUJVHhE7YO60pjbtrshHdnMds2Fy2MgyDvNy8MVwF/xpzquVOGPj+C/o2/LBRbLqDdSyX+ixMfekUO3zfJqpnf3Mt5vzx9jeqUF0KzeXY8NrEbq2jSCSFlZuzARZF1AMjKuA2QTjPjipvD7yrKsqU25J6a6495hUgormWhfwyhhlSCPIg1btYPDnQCgFAKAqt62UWVyW9nspM/ums6Xtr4mM/ZZb7NBEMQb2giZ9dIzXI1Mc7x3ZJjsVO/bgWM4IBLKEUMARqYhV4HzIqXwynKpdwjHuaq8lGm2zNwbBtl04t48rjGVB5ePHx86+rRoU4vKivI5l1ZvqyyraaxQCgFAKAUAoBQEe8vY4hmRwueA6k9ABxJ8hWE6kYLMnhGUYuTwkVTSXFw/C1uxbdYwiySfF2Uxr6cfSub4jxyGOShUin3ef2TLK3ssa1Ey4sjs6LCy2Bti3DVcQqQ3rJlh8zXJ1XeVHzRq83wk/to/oWkVTjpy4+Razbqw+3aE2snNWhOEP4o/YdT6VGje1PZresvfv8nujPw1vHQjRb1PGWgmgd7xMdyJe7Ip9mQMeCIeOdR4EEca3R4c6zU6T9R9X09z7sx8XGjWp8fZMt2Q18V7MHK2yElPIyNw7QjpyHnVrbW9O2Xqay7/jsYPM/a8iwsNh28DF4YViJGDoGAR6DhnzxUiU5S0bCilsWFYmQoBQCgKLeU9q0FovOZw0nlFGQzk+ROlfzVhWqeFSlUfwXxf+ZMWstRNOK5MlGX36kz9Ei565wzfhjRm/xaK6P0Yo895zf2ogcQlijjuR6+jnPCgFAKAUAoBQCgIu0rzsoy+Cx4BVHNmJwqj1JArXWqxpQc5bIzpwc5KKLvd3dxYf2s2JLlh3nPEJ9xM+yo8ufjXy7ifFat5UbbxHojpLe3jSjhbmgqqJJwliDAqyhlIwQQCCOhB516m4vKPDO7NiNndC2Uk28ys8Knj2TrjWg+4QQQPDDeVTqsvHo+K/ai8P3p7P49/ka4rkly9GdW9UMn0uzMEixyt2yFmXUNGjWcjIyMqOOeGa38OuPCp1G1lLDx784/cxqrMlgp5t85YGIeJbuNeDS2qyd0jnkMNPDoHNXVKUKi19R9pNf+/Q1ObXv+BfbE3otboDspRqP2G7rfI8/hWc6Uobo9jOMti5rWZigFAV21tsJAADl5W4RxJxdz0A8B5ngK9xpzPRLqYt4Pu72y3QvPOQbibGrHsxoPZjU9B4nxOTXP39548uWHsrb3+8204Y1e5d1Xm0xu8T69oRr4RQOfzO6gf3Vau29EqWlSp8io4pLRRPtdoUwoBQCgFAKAUAoCIY9d3ZxnkHeQjroTh8mZT8BVB6SVnTsml10J/Do5q57G8r5odCRbvaEcTxo7aTKSqZ5FsZxnkDitkKUppuK23MXJLRkqtZkZTeDa8Md/bCWRUEUcshJPHLdxABzJPf4eVWVtQqTt5uCzlpeWr/AGNM5JTWSFLs6baVyksivBZxqyqpysk2rGSQOKIcDhzIyPE1tVanZ0nCOJTfXdR/LMeV1JZeiNpbwKihEUKijAVQAAOmKqpScnzSeWb0ktEZWz2NbyXd5C0KPEOxk0lRhJGU6tPuEgK3DHFqsZ3FWFGnUUmpar4pbZ79jSoRcmsaEz/6wyH9heTxD3GYSJ8nyQPIEVnDi1Re3FP6fY98HszovYbyBGkkvbYRrxLPAwx8peJqVT4nCpJRjTbb7P8AgxcJJZbXkUtntlp0DPfSrGc4aGzkQHBwe+2vx4cMVNq/qo+xR/5Z+2DUpxe8voW2xL/ZcLHs7iIyngzySZlbyLP3vhVNdU76r/qReO2NPI3QlTWzNLb3scnsSI/4WB/Sq6VOUfaTRuTTJFYHphJH1314/umKL92PV+sh+VfSPRmlyWSl3eSg4lLNXHYlV0RXCgFAKAUAoBQCgOnZ/wDzG2/6N1+sFct6V/7WPxLThfts29fPi8I20LGOeMxyoHRuYP8AAg+BHUVsp1JU5c0HhnjimsMzW2ILyzgkkhuxJHEpbTNHqcKDx74YZCjjxBPDnU+jK3uKijOGG+zwvLD3NMlOCymW2xNixxZlY9tNIQzTOF1HIGAvuKByAqNXuJT9RaRWmF/mrM4wS16lxUU2FZtvbC26gAGSZ+EUS+07f5KPFuQFSKFB1XnaK3fb+eyMJz5ficd3tmtBGxkIaaVjJMw8WPgPuqoCjyFe3NZVJLl0itF8P53EI4Wu5z2ptdYSsaq0s8n1cKcXbz+6o8WPAVnaWNW6liC06vojypVjBak/Ye6TM63F+VkmXjHCvGGA+WfrJPvkegFdjZ2NK1jiO/VldUqym9Tt2Ov0TaE1tyiuVNzCPBXBAmUeABJV/wAzdKmms009qjjDorjoygj+NAU11uXs+Ti1lBnqI1U/NcGvGk9wQJdwIBkwTXNufDRKxUfkfUv8Kj1LK3qL1oLyx9jNVJrZmR2rurd2HazaheQu7PIyrpmTgMnQMiQAD7OD5VYWVSFtBUkvVRFr0nUfN1OmGVXUMpDKwBBHIg8jVwmmsor2saHOvQKAUAoBQCgFAVM0UlzcxJauVkhYmWUAFYkYYK+bkch5ZOK530hureFDkqavoiy4fSqOXMtj0YV84L4+14DpvYg8bqwyrKwPoVINZwk4yTXRnjWUVe5cpewtWY5JiTJ68OdSL6KjczS7swpPMEW8sgUFmOAAST0A51FSbeEZlJsjdVr2Fr/WYbqVtdqxziOIDCIy+KOMsw59/qK7ihw+nG1VCa33+P8ABWyqtz5kfbe5vbg9hHatBOuRNLKD2MXmh/n881A68ccqqaXAZeK/Efqrzf4N8rr1dNzYbt7tRWYJXMkz/WzPxkkPmfBeijgK6SnThTiowWEiG228suqzPDL74DRPs2Uc1utB/DJDKpH6fKgNRQCgFAKA8Xt4BFNdwr7MVzMF8lY6wo8hqx8KtrR5plfcLEyVUo0CgFAKAUAoCFZxyXrFYG7OAHDz+LdVi6nq/IeGa5zjHHYWqdOlrP7FjaWLqetPY2ezNnR28YjiUKg+ZJ5knxJ6mvntatOtNzm8tl7GKisIl1qMhQHVdw60dMldSsuRzGQRkeYrKEuWSl2PGsrBw2faLDFHEnsxqqj0AxWVSo6k3N7vURWFgq72M384sozmMFWu3HJU5iL8b8AR4KSembzgtg5TVea0W3vff5EW5q4XKj0eNAoAAwAAAB4AV1RBOVAKAUBmd94pD9DkSJ5UhuVkkWPBfSI5ACASM94jxoDjLv1AudcF4mMk5tJ8DHPJCkY+NAR7Lf6O6XNhbT3RzjOkxxj1kfh+6GPlQEkDasnHNnbeWJZiPj3AaAdntVOPaWc/kUliz8dT4oDzu9aa2lme9gaAzzO4fOuHvHur2gAwQMDvAZqwta0Ix5XuQ7ilJvmRMBqwIh9oBQCgFAVV0nb3kFq5PYyK7uBwL6SMKT7hzxA51RcfvKttbZpvDZPsKMZzzLoehwxKihVAVVGAByA6V80lJyeWdAlg51ieigFAKArN57tobO5kQ4dIZGU9CEJFSLWCqV4Qls2l9TCo8RbRqd1Nmx29rCkShQUVj1ZmALMx+0xPMmvoKSWiKkt69AoBQCgFAed7H/4rd3aXZLw2suiOBTiJuHtOOcjeROPKgPQYowqhVAVQMAAYAHQDwoDnQCgOE0SupVlDKwwQRkEdCKA8burRbW/ubSLIgRY5EUnOjXqyqn3BjgPD04VZWU204voQrmKTTRJqcRRQC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0" name="AutoShape 6" descr="data:image/jpeg;base64,/9j/4AAQSkZJRgABAQAAAQABAAD/2wCEAAkGBxQSEhQUExIWFBQVGBUaFxgXGBYfGhgbHhUWHRscHx4eHigjGBolHBwVIzIjJSouLzAuFx8zODMsNygtLisBCgoKDg0OGxAQGywmICQvLywyLTIsLCw0LC0sLywsNCwsLywsLCwsLCwsLCwsLCwsLCwvLDQ0LCwsLCwsLCwsLP/AABEIALQAtAMBEQACEQEDEQH/xAAbAAEAAwADAQAAAAAAAAAAAAAABAUGAgMHAf/EAEUQAAIBAwEFBQQHAwoGAwAAAAECAwAEERIFBiExURMiQWFxMlKBkRQzQmJygrEjkqEVQ0RUY6KywcLRJTVzdJTTBxYk/8QAGwEBAAIDAQEAAAAAAAAAAAAAAAQFAgMGAQf/xAA2EQACAQMCBAIJAwMFAQAAAAAAAQIDBBEhMQUSQVETkQYiMmFxgaGx0RTB4RVS8DM0orLxI//aAAwDAQACEQMRAD8Asq6AqBQCgFAKAUAoBQCgFAKAUAoBQCgFAKAgybYt1ODPGD01r/vWDqQXVGShJ9CXFKrjKsGHVSCP4VkmnsYtY3OdegUAoBQCgFAKAUAoBQCgFAKAUAoBQCgFAQrva0MR0vKit7uct8hxrXOrCHtNIyjCUtkRptuqFJSGeQgcAsMvePTOnHxqJPidrFf6kfNG6NrVfQqVkSXvXvbcePZNDMsKeRyvfI6n5CtcL21qe1Ui/dlY/k2So1YezH5k5dq2QwsYSQkcEij1HHmFHAetTPEpLRfRGjkqdSHcxce0htJ4JPfRYwD5Mmvvr5YzWDXWMWn8vsZJ9G0yy2BtsTgo69nOntIwIJHvAHjpNbKVXn0ejMKlPl1WxcVuNYoBQCgFAKAUAoBQCgFAKAUAoBQEW+vliA1ZLMcIijLueiqOJrVWrwowc6jwkZ06cpvEUSbLdye471y5hjPKGI4Yj78n+S49TXE8R9J5ybhbLC7lzQ4dGOs9WaTZuyILcYhhSP8ACBk+p5muWq16tV5qSbLKMIx2ROzWkyGaAqtp7u21xxkhXV4OvdceYZcEGpVC9r0HmnJo1zpQn7SM9fbGubXvRs13COanHbIPIjhKPLAPrXW8O9J+ZqFyse8q7jhq3p+RnNtRRXL2sqMcl2j1rwZCUYjnyZWXGD1IrqZ8lTlnF/Mroc0OaLLfY96z6o5cCaIgPjkw+y48mHyOR4Vupyb0e6/zJrnFLVbMsa2GAoBQCgFAKAUAoBQCgFAKAUBF2hedmBhS7uQsaDm7HkB5eJPgBWi5uIW9N1JvRGylSlUlyxLzdzd/sT20xEly47zfZjHuJ0A68zXzLinFal7U10j0R0dvbRoxwty/qpJIoBQCgFAKAwW+2x//ANNvJbRFpiXkkQHCuqLjJ4Y7TLYB8a6TgnE5W6fiv1E15v8AYg3duqm25WzXStLaTxn6wtEw8cFGbDDwZWQjB5ZNd9zxk4Tj10/couVpSi+hfVINQoBQCgFAKAUAoBQCgFAKA4yOFBJOAASSfACgO/c3Z5kJvZVwzgiBSPq4s8/xPjV6ECvnHpDxN3NbwoP1Y/VnRWNt4UMvdmsrnCcKAUAoBQCgFAKA8z3hhSPaasobssgyY9hJ5FYIc+BZQc+ZHWu59G7p8kaVV9+X5FRxClvKK+Jd12JTCgFAKAUAoBQCgFAKAUAoCBfQdvLDajlKxaXHhEneb4MdKfmqn45e/pbSTW70RMsaPiVVnob9VAAAGAOVfLm8nSH2vAKAUAoBQCgFAKArtubKW4gli5GRThhzDY7rZ6g441It68qNWNRdGYTgpRaMlse8M0MbkYYjvDow4MPmDX16lUVSCmupyk48smibWwxFAKAUAoBQCgFAKAUBDvJpC8cMIBmlzjV7KKB3nbHMDhw8SQKgcSv4WVF1JfJEi2t3Wng0Gwd3fo8jSvM00rqFyVVVUAk4UDlknx6CvnXEuLVb/HOkki/t7aNH2S9qpJIoBQCgFAKAUAoBQCgPP9nIEkuoxyS4l/v4k/119U4HUdSxpt9seRzV9HlrMn1bEQUAoBQCgFAKAUAoBQEfd+3up7pp7SBZI1j7LtZWKR6teW0kAmTw5DHDGa5vjVsr3lgpYSLSyk6Sba3Nb/IO02/n7NPLspm/j2g/SqePALdbyl9PwTXdT7I5DdzaX9ctPhbSf+6s/wCg2veXmvwY/qp+4ptq2m07SQSzSJNaLxk+jxYdR1ZSSSg8Spz8K03HBKSpvwVmXvZlC5ln1tibdbxwIVVWMzsAyxwq0jkEZB0oCQPM1Q0OH3FZ4hHz0RKlVhHdnz+Wn/qF9j/t3/TnUv8Aol32XmYfqYHE7eI52V//AOJN/tXn9Eu+y8x+ppnLYO8MV32gjDq0bYZZF0uOHuniB61DurKrbNKp1NkKkZ7FvUQ2CgFAKA8/2a4eS6lHKS4kx6Jpj/0V9U4HSdOxgn2z5nNX0uasyfVsRBQCgFAKAUAoBQCgIO1wWRY1JBmkiiyOYDyKrY6HTqrRcycabaNtGPNNHs1laJDGkcahURQqgcgAOFUxZGT3abav8oXX0sJ9C49gR2fUacaTq5Zzq8aA2VAZ3e3aUg7K0t8fSLrUASARFGB+0lI8cAgDqzLQEzdrdyCxiEUCAe8x9tz4lj4n+A5DhQHftjbMFoge4mSFCQoLnAJ6frQE2NwwBBBBAII5EHkaAo94914rrDj9jcJ9XOnB1PQ++h8VOR8hWurRhVi4TWUexk4vKM7sW+d9cUyhLiBtEoHInHB1+444jpnHMGuI4hZO1q8vR6r4FnSqc8clnUA2igKzePaX0a2ll5sq4QdXPBR6liKk2lu69aNNdWYVJqEXJmW2VadjDHHnJRQCep8T8Tmvr1OChFRXQ5ScuaTZLrMxFAKAUAoBQCgFAKAg7ZDCPWgy8TxyqBzPZurEepAI+NabiHNTaRsoy5Zpnsezb9J4o5o2DJIoZSOhFUpZlPeb72ETlGuVLKcMEV30nodCnB9awlUhH2ml8z1JvY5W2+2z5CALyEMeSu2hvk2DWUZKWzyeNYImx5Fm2pdyhgwiht4kIIIAbVIxBHUlQfwCvQaqgKDfHdC32nGkdwGwjalKNgg4wR6EUBc2dqsUaRoMJGqqo6KoAA+QoDuoDDbyRBNqwMvDt7aVXHUxvGUJ9Azj81UnHoJ26l1T++STav18EyuQLAg7L2vDc9p2L6xE5jcgHGoAEgHx58xW6tQqUsc6xlZXwMYyUtjNbzXPb3UcA+rt/wBpJ0MhGI188DU2Pw11vorY5k7iS9yKziVbEVBHKu3KQUAoBQCgFAKAUAoBQCgKjZ13dxWLdlKFt7udoinENAHn7PXGw5ahqyDyLZHnx1zxNRuqtJLZNr5LJd0qD8OMsnoFjZRwoscaBFUYAAArialSVSTlJ5bLRJJYR9ntI3GHjVh95Qf1pGco7MNJlZsgR7OvlKosVtdqsbaQAqTKSUJAHDWCy56ha6jgl66idKo8vdZ7fwQbmnj1kej1fkUUAoBQHnpuhd38lwnGG3RreJvB2LgzMOoBVVz5NXNceuU+Wgvi/wBiZaw3kQ94Lt5XFnA2mRxqmcfzMXXyduIX4nwqntoRhHx6i0Wy7v8AC6kibbfKis2dcRbPXaBVcJHLEI0H2ibaFVUdSW/WpU6dS8lRju5J/wDZmClGmpPovwVNjdJCyRSvqupy0kmBnvHiSeij2RnwAr6RbUqdtTjQj2OeqylVk6jLmpZoFAKAUAoBQCgFAKAUBxlkCgsxAUDJJ5AUbxqwir2HsOa6tgskjRW6s7W6qMMxMjOkr58ASMKemTz4cVcU6MbmdSKy5fbbC+J0FKMnTSl0NFBt24iGm5tJHI4drBpdH89OQynyI+dUlXhOXmlJY7PQkqq17SO072RD2oLpfWCQ/wCHNaP6TcdMeaPfGj7/ACOM+8NhcIYpJQA/ArKskZPprVTnzHSsFZ3dCSmovK6rD+2T3xISWGyfsvbd1ZgKytfWw9mRCvbxr4BgSBKB1He5ZB51f2nGac1y1/Vl9H+CJUt2tY6ouYN/7BvauOyPisySRkfvqM/CreNWnL2ZJ/MjuLW6Pk//AMgWC+zOZm8FhjkkJ/dUgfEikq1OHtSS+YUW9kU+0dpXd+CgRrK2PtElfpEq9BjIhU9c6vSqa843TguWhq+/Rfkk07ZvWRKithFEI4VVQi4ReOkYHAHxxXLSm5z5pvd6k7GFhETd/ZRgQl21zynXM/vOenRRyA6CttzX8WXqrEVol2X57mMI8q13POdrXbz7RnW376I6kEj9msgTQzk/b0gEBRzJPrXbcAtHGlGo4+tjT3JvJU31VZcc6HdsTZyi6lcEv2Q0GRvaeRsNIT6DQMDgMkeFdHTgudvt9yunJ8qXc0dSDSKAUAoBQCgFAKAUAoCDaWv02Yr/AEaFh2n9rIOITzReBPU8OtUnFL3l/wDlD5llZW+fXkbMCufLY+0AoDrngVxh1Vh0YA/rRNrY8wU77sxodVs72r/2R7h9YzlD8qVFGqsVEn9/Pc85cezofYttPEyx3yIAxCpcKP2THwDA8YmPnw86qLnhrinOg2126r8mcanSRpEQDkAPQCqhtvc3HKvD0j317HCheWRY0H2mIArZTpzqS5YLLPG0tWZPePfFTAVtxNqche1MMoSNT7T5K8cDl5keFWthw3mrxVeUVH4ry0I9atiD5U2zo2ZHGsSCIgxgDSQc5HXPiT1r6fBRjFKOxzUm29dxs+yEKaQScszEnmWZiSfmaQiorB5KXMyVWR4KAUAoBQCgFAKAUBB2rM+Fii+umbQn3eGWf0Vcn4Co13XVGk5G63pOpNI1OytnpbxJFGMKo+JPMk9STkk+dcfObnJyZ0EYqKwiXWJkKAUAoBQHVc26yIyOoZGBDKRkEV6m08o8ayVWwJ2t5jZyMWXSXtnbiSgPejJ8WTI4nmD5GqjidqkvHgt917+/zMqcsPlZpapjeR7q1jfS0iK3ZkspYA6TjBIzy4ZrZCc45UW9fqeNJ7lfsvbguXxFDIYMHE50hGI90E6mB64xW6rbeFH15Lm/t6r49PkYRnzPRadzOTWgt72aJABHIizKo5KxYq+OgJ0nHXPWu69GLuda3cJvPKU3EqSjNSXUlV0xWCgFAKAUAoBQCgFAKA692Ye1up5iOEOII/I4DyEeuUH5a5vi9ZyqKHRFxYU8Q5u5pZblF9p1X1YCqlJsn5PsUytxVlb0IP6V400DsoeigFAKAUBRb3rpiS4HBraRJc/dziQfFC3yFHDxIypvqsfPp9TGWmvY06tkA9a5HYlHCaVVGXIVeWWIA4+texTbwjxs6ZL2KNcmSNUA56lAArJU5yeEnk8ykYxLv6Tcy3CgiIqscRIxqVSSXx7pJ4eQz419H9HrCdrb5qaOWpQ8QrqpPEehMq/K8UAoBQCgFAKAUAoCu2jthImWMd+ZvZQFR8WJOFXzNRbq7p28OaZupUJVHhE7YO60pjbtrshHdnMds2Fy2MgyDvNy8MVwF/xpzquVOGPj+C/o2/LBRbLqDdSyX+ixMfekUO3zfJqpnf3Mt5vzx9jeqUF0KzeXY8NrEbq2jSCSFlZuzARZF1AMjKuA2QTjPjipvD7yrKsqU25J6a6495hUgormWhfwyhhlSCPIg1btYPDnQCgFAKAqt62UWVyW9nspM/ums6Xtr4mM/ZZb7NBEMQb2giZ9dIzXI1Mc7x3ZJjsVO/bgWM4IBLKEUMARqYhV4HzIqXwynKpdwjHuaq8lGm2zNwbBtl04t48rjGVB5ePHx86+rRoU4vKivI5l1ZvqyyraaxQCgFAKAUAoBQEe8vY4hmRwueA6k9ABxJ8hWE6kYLMnhGUYuTwkVTSXFw/C1uxbdYwiySfF2Uxr6cfSub4jxyGOShUin3ef2TLK3ssa1Ey4sjs6LCy2Bti3DVcQqQ3rJlh8zXJ1XeVHzRq83wk/to/oWkVTjpy4+Razbqw+3aE2snNWhOEP4o/YdT6VGje1PZresvfv8nujPw1vHQjRb1PGWgmgd7xMdyJe7Ip9mQMeCIeOdR4EEca3R4c6zU6T9R9X09z7sx8XGjWp8fZMt2Q18V7MHK2yElPIyNw7QjpyHnVrbW9O2Xqay7/jsYPM/a8iwsNh28DF4YViJGDoGAR6DhnzxUiU5S0bCilsWFYmQoBQCgKLeU9q0FovOZw0nlFGQzk+ROlfzVhWqeFSlUfwXxf+ZMWstRNOK5MlGX36kz9Ei565wzfhjRm/xaK6P0Yo895zf2ogcQlijjuR6+jnPCgFAKAUAoBQCgIu0rzsoy+Cx4BVHNmJwqj1JArXWqxpQc5bIzpwc5KKLvd3dxYf2s2JLlh3nPEJ9xM+yo8ufjXy7ifFat5UbbxHojpLe3jSjhbmgqqJJwliDAqyhlIwQQCCOhB516m4vKPDO7NiNndC2Uk28ys8Knj2TrjWg+4QQQPDDeVTqsvHo+K/ai8P3p7P49/ka4rkly9GdW9UMn0uzMEixyt2yFmXUNGjWcjIyMqOOeGa38OuPCp1G1lLDx784/cxqrMlgp5t85YGIeJbuNeDS2qyd0jnkMNPDoHNXVKUKi19R9pNf+/Q1ObXv+BfbE3otboDspRqP2G7rfI8/hWc6Uobo9jOMti5rWZigFAV21tsJAADl5W4RxJxdz0A8B5ngK9xpzPRLqYt4Pu72y3QvPOQbibGrHsxoPZjU9B4nxOTXP39548uWHsrb3+8204Y1e5d1Xm0xu8T69oRr4RQOfzO6gf3Vau29EqWlSp8io4pLRRPtdoUwoBQCgFAKAUAoCIY9d3ZxnkHeQjroTh8mZT8BVB6SVnTsml10J/Do5q57G8r5odCRbvaEcTxo7aTKSqZ5FsZxnkDitkKUppuK23MXJLRkqtZkZTeDa8Md/bCWRUEUcshJPHLdxABzJPf4eVWVtQqTt5uCzlpeWr/AGNM5JTWSFLs6baVyksivBZxqyqpysk2rGSQOKIcDhzIyPE1tVanZ0nCOJTfXdR/LMeV1JZeiNpbwKihEUKijAVQAAOmKqpScnzSeWb0ktEZWz2NbyXd5C0KPEOxk0lRhJGU6tPuEgK3DHFqsZ3FWFGnUUmpar4pbZ79jSoRcmsaEz/6wyH9heTxD3GYSJ8nyQPIEVnDi1Re3FP6fY98HszovYbyBGkkvbYRrxLPAwx8peJqVT4nCpJRjTbb7P8AgxcJJZbXkUtntlp0DPfSrGc4aGzkQHBwe+2vx4cMVNq/qo+xR/5Z+2DUpxe8voW2xL/ZcLHs7iIyngzySZlbyLP3vhVNdU76r/qReO2NPI3QlTWzNLb3scnsSI/4WB/Sq6VOUfaTRuTTJFYHphJH1314/umKL92PV+sh+VfSPRmlyWSl3eSg4lLNXHYlV0RXCgFAKAUAoBQCgOnZ/wDzG2/6N1+sFct6V/7WPxLThfts29fPi8I20LGOeMxyoHRuYP8AAg+BHUVsp1JU5c0HhnjimsMzW2ILyzgkkhuxJHEpbTNHqcKDx74YZCjjxBPDnU+jK3uKijOGG+zwvLD3NMlOCymW2xNixxZlY9tNIQzTOF1HIGAvuKByAqNXuJT9RaRWmF/mrM4wS16lxUU2FZtvbC26gAGSZ+EUS+07f5KPFuQFSKFB1XnaK3fb+eyMJz5ficd3tmtBGxkIaaVjJMw8WPgPuqoCjyFe3NZVJLl0itF8P53EI4Wu5z2ptdYSsaq0s8n1cKcXbz+6o8WPAVnaWNW6liC06vojypVjBak/Ye6TM63F+VkmXjHCvGGA+WfrJPvkegFdjZ2NK1jiO/VldUqym9Tt2Ov0TaE1tyiuVNzCPBXBAmUeABJV/wAzdKmms009qjjDorjoygj+NAU11uXs+Ti1lBnqI1U/NcGvGk9wQJdwIBkwTXNufDRKxUfkfUv8Kj1LK3qL1oLyx9jNVJrZmR2rurd2HazaheQu7PIyrpmTgMnQMiQAD7OD5VYWVSFtBUkvVRFr0nUfN1OmGVXUMpDKwBBHIg8jVwmmsor2saHOvQKAUAoBQCgFAVM0UlzcxJauVkhYmWUAFYkYYK+bkch5ZOK530hureFDkqavoiy4fSqOXMtj0YV84L4+14DpvYg8bqwyrKwPoVINZwk4yTXRnjWUVe5cpewtWY5JiTJ68OdSL6KjczS7swpPMEW8sgUFmOAAST0A51FSbeEZlJsjdVr2Fr/WYbqVtdqxziOIDCIy+KOMsw59/qK7ihw+nG1VCa33+P8ABWyqtz5kfbe5vbg9hHatBOuRNLKD2MXmh/n881A68ccqqaXAZeK/Efqrzf4N8rr1dNzYbt7tRWYJXMkz/WzPxkkPmfBeijgK6SnThTiowWEiG228suqzPDL74DRPs2Uc1utB/DJDKpH6fKgNRQCgFAKA8Xt4BFNdwr7MVzMF8lY6wo8hqx8KtrR5plfcLEyVUo0CgFAKAUAoCFZxyXrFYG7OAHDz+LdVi6nq/IeGa5zjHHYWqdOlrP7FjaWLqetPY2ezNnR28YjiUKg+ZJ5knxJ6mvntatOtNzm8tl7GKisIl1qMhQHVdw60dMldSsuRzGQRkeYrKEuWSl2PGsrBw2faLDFHEnsxqqj0AxWVSo6k3N7vURWFgq72M384sozmMFWu3HJU5iL8b8AR4KSembzgtg5TVea0W3vff5EW5q4XKj0eNAoAAwAAAB4AV1RBOVAKAUBmd94pD9DkSJ5UhuVkkWPBfSI5ACASM94jxoDjLv1AudcF4mMk5tJ8DHPJCkY+NAR7Lf6O6XNhbT3RzjOkxxj1kfh+6GPlQEkDasnHNnbeWJZiPj3AaAdntVOPaWc/kUliz8dT4oDzu9aa2lme9gaAzzO4fOuHvHur2gAwQMDvAZqwta0Ix5XuQ7ilJvmRMBqwIh9oBQCgFAVV0nb3kFq5PYyK7uBwL6SMKT7hzxA51RcfvKttbZpvDZPsKMZzzLoehwxKihVAVVGAByA6V80lJyeWdAlg51ieigFAKArN57tobO5kQ4dIZGU9CEJFSLWCqV4Qls2l9TCo8RbRqd1Nmx29rCkShQUVj1ZmALMx+0xPMmvoKSWiKkt69AoBQCgFAed7H/4rd3aXZLw2suiOBTiJuHtOOcjeROPKgPQYowqhVAVQMAAYAHQDwoDnQCgOE0SupVlDKwwQRkEdCKA8burRbW/ubSLIgRY5EUnOjXqyqn3BjgPD04VZWU204voQrmKTTRJqcRRQC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3"/>
          <p:cNvPicPr>
            <a:picLocks noChangeAspect="1" noChangeArrowheads="1"/>
          </p:cNvPicPr>
          <p:nvPr/>
        </p:nvPicPr>
        <p:blipFill>
          <a:blip r:embed="rId5" cstate="print"/>
          <a:srcRect/>
          <a:stretch>
            <a:fillRect/>
          </a:stretch>
        </p:blipFill>
        <p:spPr bwMode="auto">
          <a:xfrm>
            <a:off x="323528" y="1412776"/>
            <a:ext cx="8496944" cy="4412331"/>
          </a:xfrm>
          <a:prstGeom prst="rect">
            <a:avLst/>
          </a:prstGeom>
          <a:noFill/>
          <a:ln w="9525">
            <a:noFill/>
            <a:miter lim="800000"/>
            <a:headEnd/>
            <a:tailEnd/>
          </a:ln>
        </p:spPr>
      </p:pic>
      <p:sp>
        <p:nvSpPr>
          <p:cNvPr id="10" name="Content Placeholder 2"/>
          <p:cNvSpPr>
            <a:spLocks noGrp="1"/>
          </p:cNvSpPr>
          <p:nvPr>
            <p:ph idx="1"/>
          </p:nvPr>
        </p:nvSpPr>
        <p:spPr>
          <a:xfrm>
            <a:off x="395536" y="6165304"/>
            <a:ext cx="8229600" cy="360040"/>
          </a:xfrm>
        </p:spPr>
        <p:txBody>
          <a:bodyPr>
            <a:normAutofit/>
          </a:bodyPr>
          <a:lstStyle/>
          <a:p>
            <a:pPr algn="ctr">
              <a:buNone/>
            </a:pPr>
            <a:r>
              <a:rPr lang="en-GB" sz="1100" dirty="0" smtClean="0"/>
              <a:t>http://www.stutteringattitudes.com/documents/Presentation%20pdfs/Hughes%20and%20Strugalla%20Survey%20of%20Public%20.pdf</a:t>
            </a:r>
            <a:endParaRPr lang="en-GB" sz="1100" dirty="0"/>
          </a:p>
        </p:txBody>
      </p:sp>
      <p:pic>
        <p:nvPicPr>
          <p:cNvPr id="15" name="~PP213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724900" y="6438900"/>
            <a:ext cx="203200" cy="203200"/>
          </a:xfrm>
          <a:prstGeom prst="rect">
            <a:avLst/>
          </a:prstGeom>
        </p:spPr>
      </p:pic>
    </p:spTree>
  </p:cSld>
  <p:clrMapOvr>
    <a:masterClrMapping/>
  </p:clrMapOvr>
  <p:transition advTm="38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3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0000"/>
                </a:solidFill>
              </a:rPr>
              <a:t>What do non-</a:t>
            </a:r>
            <a:r>
              <a:rPr lang="en-GB" dirty="0" err="1" smtClean="0">
                <a:solidFill>
                  <a:srgbClr val="FF0000"/>
                </a:solidFill>
              </a:rPr>
              <a:t>stammerers</a:t>
            </a:r>
            <a:r>
              <a:rPr lang="en-GB" dirty="0" smtClean="0">
                <a:solidFill>
                  <a:srgbClr val="FF0000"/>
                </a:solidFill>
              </a:rPr>
              <a:t> think?</a:t>
            </a:r>
            <a:endParaRPr lang="en-GB" dirty="0">
              <a:solidFill>
                <a:srgbClr val="FF0000"/>
              </a:solidFill>
            </a:endParaRPr>
          </a:p>
        </p:txBody>
      </p:sp>
      <p:sp>
        <p:nvSpPr>
          <p:cNvPr id="3" name="Content Placeholder 2"/>
          <p:cNvSpPr>
            <a:spLocks noGrp="1"/>
          </p:cNvSpPr>
          <p:nvPr>
            <p:ph idx="1"/>
          </p:nvPr>
        </p:nvSpPr>
        <p:spPr>
          <a:xfrm>
            <a:off x="457200" y="1556792"/>
            <a:ext cx="8229600" cy="4525963"/>
          </a:xfrm>
        </p:spPr>
        <p:txBody>
          <a:bodyPr>
            <a:normAutofit/>
          </a:bodyPr>
          <a:lstStyle/>
          <a:p>
            <a:pPr>
              <a:buNone/>
            </a:pPr>
            <a:r>
              <a:rPr lang="en-GB" sz="2800" dirty="0" smtClean="0">
                <a:solidFill>
                  <a:schemeClr val="tx2"/>
                </a:solidFill>
              </a:rPr>
              <a:t>Hughes &amp; </a:t>
            </a:r>
            <a:r>
              <a:rPr lang="en-GB" sz="2800" dirty="0" err="1" smtClean="0">
                <a:solidFill>
                  <a:schemeClr val="tx2"/>
                </a:solidFill>
              </a:rPr>
              <a:t>Strugalla</a:t>
            </a:r>
            <a:r>
              <a:rPr lang="en-GB" sz="2800" dirty="0" smtClean="0">
                <a:solidFill>
                  <a:schemeClr val="tx2"/>
                </a:solidFill>
              </a:rPr>
              <a:t> </a:t>
            </a:r>
          </a:p>
          <a:p>
            <a:pPr>
              <a:buNone/>
            </a:pPr>
            <a:r>
              <a:rPr lang="en-GB" sz="2000" dirty="0" smtClean="0">
                <a:solidFill>
                  <a:schemeClr val="tx2"/>
                </a:solidFill>
              </a:rPr>
              <a:t>“Recognizing Positive Aspects of Stuttering: A Survey of the General Public”</a:t>
            </a:r>
          </a:p>
          <a:p>
            <a:pPr algn="r">
              <a:buNone/>
            </a:pPr>
            <a:r>
              <a:rPr lang="en-GB" sz="1600" dirty="0" smtClean="0"/>
              <a:t>Poster presented at Stuttering Attitudes Research Symposium (Morgantown 2013)</a:t>
            </a:r>
          </a:p>
          <a:p>
            <a:pPr algn="r">
              <a:buNone/>
            </a:pPr>
            <a:r>
              <a:rPr lang="en-GB" sz="1600" dirty="0" smtClean="0"/>
              <a:t>510 respondents (62% female) </a:t>
            </a:r>
          </a:p>
          <a:p>
            <a:pPr>
              <a:buNone/>
            </a:pPr>
            <a:r>
              <a:rPr lang="en-GB" sz="2400" b="1" dirty="0" smtClean="0">
                <a:solidFill>
                  <a:srgbClr val="FF0000"/>
                </a:solidFill>
              </a:rPr>
              <a:t>Themes identified from participants’ responses...</a:t>
            </a:r>
          </a:p>
          <a:p>
            <a:pPr marL="457200" indent="-457200">
              <a:buFont typeface="+mj-lt"/>
              <a:buAutoNum type="arabicPeriod"/>
            </a:pPr>
            <a:r>
              <a:rPr lang="en-GB" sz="2400" b="1" dirty="0" smtClean="0"/>
              <a:t>PWS develop empathy and compassion for others.</a:t>
            </a:r>
          </a:p>
          <a:p>
            <a:pPr marL="457200" indent="-457200">
              <a:buFont typeface="+mj-lt"/>
              <a:buAutoNum type="arabicPeriod"/>
            </a:pPr>
            <a:r>
              <a:rPr lang="en-GB" sz="2400" b="1" dirty="0" smtClean="0"/>
              <a:t>PWS tend to focus on helping others. </a:t>
            </a:r>
          </a:p>
          <a:p>
            <a:pPr marL="457200" indent="-457200">
              <a:buFont typeface="+mj-lt"/>
              <a:buAutoNum type="arabicPeriod"/>
            </a:pPr>
            <a:r>
              <a:rPr lang="en-GB" sz="2400" b="1" dirty="0" smtClean="0"/>
              <a:t>Stammering results in personal growth or character strength.</a:t>
            </a:r>
          </a:p>
          <a:p>
            <a:pPr marL="457200" indent="-457200">
              <a:buFont typeface="+mj-lt"/>
              <a:buAutoNum type="arabicPeriod"/>
            </a:pPr>
            <a:r>
              <a:rPr lang="en-GB" sz="2400" b="1" dirty="0" smtClean="0"/>
              <a:t>PWS work to compensate for stammering.</a:t>
            </a:r>
          </a:p>
          <a:p>
            <a:pPr>
              <a:buNone/>
            </a:pPr>
            <a:endParaRPr lang="en-GB" sz="2400" b="1" dirty="0" smtClean="0"/>
          </a:p>
          <a:p>
            <a:pPr>
              <a:buNone/>
            </a:pPr>
            <a:endParaRPr lang="en-GB" sz="2400" b="1" dirty="0" smtClean="0"/>
          </a:p>
          <a:p>
            <a:pPr>
              <a:buNone/>
            </a:pPr>
            <a:endParaRPr lang="en-GB" sz="2400" b="1" dirty="0" smtClean="0"/>
          </a:p>
          <a:p>
            <a:endParaRPr lang="en-GB" sz="2400" dirty="0" smtClean="0"/>
          </a:p>
        </p:txBody>
      </p:sp>
      <p:sp>
        <p:nvSpPr>
          <p:cNvPr id="4" name="Slide Number Placeholder 3"/>
          <p:cNvSpPr>
            <a:spLocks noGrp="1"/>
          </p:cNvSpPr>
          <p:nvPr>
            <p:ph type="sldNum" sz="quarter" idx="12"/>
          </p:nvPr>
        </p:nvSpPr>
        <p:spPr/>
        <p:txBody>
          <a:bodyPr/>
          <a:lstStyle/>
          <a:p>
            <a:fld id="{0B3E2940-66F6-4CF5-ABE3-85E224C9CA90}" type="slidenum">
              <a:rPr lang="en-GB" smtClean="0"/>
              <a:pPr/>
              <a:t>9</a:t>
            </a:fld>
            <a:endParaRPr lang="en-GB"/>
          </a:p>
        </p:txBody>
      </p:sp>
      <p:pic>
        <p:nvPicPr>
          <p:cNvPr id="6" name="~PP245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24900" y="6438900"/>
            <a:ext cx="203200" cy="203200"/>
          </a:xfrm>
          <a:prstGeom prst="rect">
            <a:avLst/>
          </a:prstGeom>
        </p:spPr>
      </p:pic>
    </p:spTree>
  </p:cSld>
  <p:clrMapOvr>
    <a:masterClrMapping/>
  </p:clrMapOvr>
  <p:transition advTm="30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5120</TotalTime>
  <Words>4146</Words>
  <Application>Microsoft Office PowerPoint</Application>
  <PresentationFormat>On-screen Show (4:3)</PresentationFormat>
  <Paragraphs>247</Paragraphs>
  <Slides>23</Slides>
  <Notes>23</Notes>
  <HiddenSlides>0</HiddenSlides>
  <MMClips>23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Hidden Strengths  of People who Stammer</vt:lpstr>
      <vt:lpstr>This Talk</vt:lpstr>
      <vt:lpstr>This topic matters!</vt:lpstr>
      <vt:lpstr>Brains compensate for impairment following injury or degeneration</vt:lpstr>
      <vt:lpstr>But stammering is largely inherited</vt:lpstr>
      <vt:lpstr>But stammering is largely inherited</vt:lpstr>
      <vt:lpstr>hidden strengths</vt:lpstr>
      <vt:lpstr>What do non-stammerers think?</vt:lpstr>
      <vt:lpstr>What do non-stammerers think?</vt:lpstr>
      <vt:lpstr>Our survey of people who stammer 2014</vt:lpstr>
      <vt:lpstr>Our survey of people who stammer 2014</vt:lpstr>
      <vt:lpstr>Our survey of people who stammer 2014</vt:lpstr>
      <vt:lpstr>ways in which stammering has had a lasting positive influence on your own life and personality</vt:lpstr>
      <vt:lpstr>Please describe any ways in which your experiences of stammering have had a lasting positive influence on your own life and personality.</vt:lpstr>
      <vt:lpstr>Please describe any ways in which your experiences of stammering have had a lasting positive influence on your own life and personality.</vt:lpstr>
      <vt:lpstr>ways in which your stammering has had a lasting positive influence on the lives of other people </vt:lpstr>
      <vt:lpstr>Please describe any ways in which your stammering has had a lasting positive influence on the lives of other people you know or have come into contact with</vt:lpstr>
      <vt:lpstr>Please describe any ways in which your stammering has had a lasting positive influence on the lives of other people you know or have come into contact with</vt:lpstr>
      <vt:lpstr>A note about causality</vt:lpstr>
      <vt:lpstr>Stammering and empathy</vt:lpstr>
      <vt:lpstr>Stammering and sensitivity</vt:lpstr>
      <vt:lpstr>Stammering and creativity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Strengths  of People who Stammer</dc:title>
  <dc:creator>Paul</dc:creator>
  <cp:lastModifiedBy>Bruce</cp:lastModifiedBy>
  <cp:revision>385</cp:revision>
  <dcterms:created xsi:type="dcterms:W3CDTF">2014-05-20T09:22:04Z</dcterms:created>
  <dcterms:modified xsi:type="dcterms:W3CDTF">2016-09-24T04:00:44Z</dcterms:modified>
</cp:coreProperties>
</file>